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303" r:id="rId2"/>
    <p:sldId id="283" r:id="rId3"/>
    <p:sldId id="287" r:id="rId4"/>
    <p:sldId id="286" r:id="rId5"/>
    <p:sldId id="302" r:id="rId6"/>
    <p:sldId id="304" r:id="rId7"/>
    <p:sldId id="300" r:id="rId8"/>
    <p:sldId id="306" r:id="rId9"/>
    <p:sldId id="299" r:id="rId10"/>
    <p:sldId id="312" r:id="rId11"/>
    <p:sldId id="305" r:id="rId12"/>
    <p:sldId id="315" r:id="rId13"/>
    <p:sldId id="320" r:id="rId14"/>
    <p:sldId id="309" r:id="rId15"/>
    <p:sldId id="310" r:id="rId16"/>
    <p:sldId id="289" r:id="rId17"/>
    <p:sldId id="288" r:id="rId18"/>
    <p:sldId id="291" r:id="rId19"/>
    <p:sldId id="290" r:id="rId20"/>
    <p:sldId id="277"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0099"/>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69" autoAdjust="0"/>
    <p:restoredTop sz="98925" autoAdjust="0"/>
  </p:normalViewPr>
  <p:slideViewPr>
    <p:cSldViewPr>
      <p:cViewPr>
        <p:scale>
          <a:sx n="130" d="100"/>
          <a:sy n="130" d="100"/>
        </p:scale>
        <p:origin x="-72" y="-198"/>
      </p:cViewPr>
      <p:guideLst>
        <p:guide orient="horz" pos="2160"/>
        <p:guide pos="2880"/>
      </p:guideLst>
    </p:cSldViewPr>
  </p:slideViewPr>
  <p:outlineViewPr>
    <p:cViewPr>
      <p:scale>
        <a:sx n="33" d="100"/>
        <a:sy n="33" d="100"/>
      </p:scale>
      <p:origin x="0" y="2520"/>
    </p:cViewPr>
  </p:outlin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FD8F58-0FEC-4795-8B32-1DEABCF237B0}" type="datetimeFigureOut">
              <a:rPr lang="en-US" smtClean="0"/>
              <a:pPr/>
              <a:t>9/19/2014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FFCFAD-6531-4D26-9384-8D952DC1B03D}" type="slidenum">
              <a:rPr lang="en-US" smtClean="0"/>
              <a:pPr/>
              <a:t>‹#›</a:t>
            </a:fld>
            <a:endParaRPr lang="en-US" dirty="0"/>
          </a:p>
        </p:txBody>
      </p:sp>
    </p:spTree>
    <p:extLst>
      <p:ext uri="{BB962C8B-B14F-4D97-AF65-F5344CB8AC3E}">
        <p14:creationId xmlns="" xmlns:p14="http://schemas.microsoft.com/office/powerpoint/2010/main" val="3738776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3FFCFAD-6531-4D26-9384-8D952DC1B03D}" type="slidenum">
              <a:rPr lang="en-US" smtClean="0"/>
              <a:pPr/>
              <a:t>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3FFCFAD-6531-4D26-9384-8D952DC1B03D}" type="slidenum">
              <a:rPr lang="en-US" smtClean="0"/>
              <a:pPr/>
              <a:t>13</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E310FF7-8467-4A12-BC17-CBB2196DD570}" type="datetimeFigureOut">
              <a:rPr lang="en-GB" smtClean="0"/>
              <a:pPr/>
              <a:t>19/09/2014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3EBE046-5041-48A5-BAB3-FE07C1A43576}" type="slidenum">
              <a:rPr lang="en-GB" smtClean="0"/>
              <a:pPr/>
              <a:t>‹#›</a:t>
            </a:fld>
            <a:endParaRPr lang="en-GB" dirty="0"/>
          </a:p>
        </p:txBody>
      </p:sp>
    </p:spTree>
    <p:extLst>
      <p:ext uri="{BB962C8B-B14F-4D97-AF65-F5344CB8AC3E}">
        <p14:creationId xmlns="" xmlns:p14="http://schemas.microsoft.com/office/powerpoint/2010/main" val="3203671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E310FF7-8467-4A12-BC17-CBB2196DD570}" type="datetimeFigureOut">
              <a:rPr lang="en-GB" smtClean="0"/>
              <a:pPr/>
              <a:t>19/09/2014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3EBE046-5041-48A5-BAB3-FE07C1A43576}" type="slidenum">
              <a:rPr lang="en-GB" smtClean="0"/>
              <a:pPr/>
              <a:t>‹#›</a:t>
            </a:fld>
            <a:endParaRPr lang="en-GB" dirty="0"/>
          </a:p>
        </p:txBody>
      </p:sp>
    </p:spTree>
    <p:extLst>
      <p:ext uri="{BB962C8B-B14F-4D97-AF65-F5344CB8AC3E}">
        <p14:creationId xmlns="" xmlns:p14="http://schemas.microsoft.com/office/powerpoint/2010/main" val="1941975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E310FF7-8467-4A12-BC17-CBB2196DD570}" type="datetimeFigureOut">
              <a:rPr lang="en-GB" smtClean="0"/>
              <a:pPr/>
              <a:t>19/09/2014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3EBE046-5041-48A5-BAB3-FE07C1A43576}" type="slidenum">
              <a:rPr lang="en-GB" smtClean="0"/>
              <a:pPr/>
              <a:t>‹#›</a:t>
            </a:fld>
            <a:endParaRPr lang="en-GB" dirty="0"/>
          </a:p>
        </p:txBody>
      </p:sp>
    </p:spTree>
    <p:extLst>
      <p:ext uri="{BB962C8B-B14F-4D97-AF65-F5344CB8AC3E}">
        <p14:creationId xmlns="" xmlns:p14="http://schemas.microsoft.com/office/powerpoint/2010/main" val="2217807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E310FF7-8467-4A12-BC17-CBB2196DD570}" type="datetimeFigureOut">
              <a:rPr lang="en-GB" smtClean="0"/>
              <a:pPr/>
              <a:t>19/09/2014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3EBE046-5041-48A5-BAB3-FE07C1A43576}" type="slidenum">
              <a:rPr lang="en-GB" smtClean="0"/>
              <a:pPr/>
              <a:t>‹#›</a:t>
            </a:fld>
            <a:endParaRPr lang="en-GB" dirty="0"/>
          </a:p>
        </p:txBody>
      </p:sp>
    </p:spTree>
    <p:extLst>
      <p:ext uri="{BB962C8B-B14F-4D97-AF65-F5344CB8AC3E}">
        <p14:creationId xmlns="" xmlns:p14="http://schemas.microsoft.com/office/powerpoint/2010/main" val="14616368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310FF7-8467-4A12-BC17-CBB2196DD570}" type="datetimeFigureOut">
              <a:rPr lang="en-GB" smtClean="0"/>
              <a:pPr/>
              <a:t>19/09/2014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3EBE046-5041-48A5-BAB3-FE07C1A43576}" type="slidenum">
              <a:rPr lang="en-GB" smtClean="0"/>
              <a:pPr/>
              <a:t>‹#›</a:t>
            </a:fld>
            <a:endParaRPr lang="en-GB" dirty="0"/>
          </a:p>
        </p:txBody>
      </p:sp>
    </p:spTree>
    <p:extLst>
      <p:ext uri="{BB962C8B-B14F-4D97-AF65-F5344CB8AC3E}">
        <p14:creationId xmlns="" xmlns:p14="http://schemas.microsoft.com/office/powerpoint/2010/main" val="4270365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E310FF7-8467-4A12-BC17-CBB2196DD570}" type="datetimeFigureOut">
              <a:rPr lang="en-GB" smtClean="0"/>
              <a:pPr/>
              <a:t>19/09/2014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3EBE046-5041-48A5-BAB3-FE07C1A43576}" type="slidenum">
              <a:rPr lang="en-GB" smtClean="0"/>
              <a:pPr/>
              <a:t>‹#›</a:t>
            </a:fld>
            <a:endParaRPr lang="en-GB" dirty="0"/>
          </a:p>
        </p:txBody>
      </p:sp>
    </p:spTree>
    <p:extLst>
      <p:ext uri="{BB962C8B-B14F-4D97-AF65-F5344CB8AC3E}">
        <p14:creationId xmlns="" xmlns:p14="http://schemas.microsoft.com/office/powerpoint/2010/main" val="3556964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E310FF7-8467-4A12-BC17-CBB2196DD570}" type="datetimeFigureOut">
              <a:rPr lang="en-GB" smtClean="0"/>
              <a:pPr/>
              <a:t>19/09/2014</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B3EBE046-5041-48A5-BAB3-FE07C1A43576}" type="slidenum">
              <a:rPr lang="en-GB" smtClean="0"/>
              <a:pPr/>
              <a:t>‹#›</a:t>
            </a:fld>
            <a:endParaRPr lang="en-GB" dirty="0"/>
          </a:p>
        </p:txBody>
      </p:sp>
    </p:spTree>
    <p:extLst>
      <p:ext uri="{BB962C8B-B14F-4D97-AF65-F5344CB8AC3E}">
        <p14:creationId xmlns="" xmlns:p14="http://schemas.microsoft.com/office/powerpoint/2010/main" val="3264902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E310FF7-8467-4A12-BC17-CBB2196DD570}" type="datetimeFigureOut">
              <a:rPr lang="en-GB" smtClean="0"/>
              <a:pPr/>
              <a:t>19/09/2014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B3EBE046-5041-48A5-BAB3-FE07C1A43576}" type="slidenum">
              <a:rPr lang="en-GB" smtClean="0"/>
              <a:pPr/>
              <a:t>‹#›</a:t>
            </a:fld>
            <a:endParaRPr lang="en-GB" dirty="0"/>
          </a:p>
        </p:txBody>
      </p:sp>
    </p:spTree>
    <p:extLst>
      <p:ext uri="{BB962C8B-B14F-4D97-AF65-F5344CB8AC3E}">
        <p14:creationId xmlns="" xmlns:p14="http://schemas.microsoft.com/office/powerpoint/2010/main" val="2823120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310FF7-8467-4A12-BC17-CBB2196DD570}" type="datetimeFigureOut">
              <a:rPr lang="en-GB" smtClean="0"/>
              <a:pPr/>
              <a:t>19/09/2014</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B3EBE046-5041-48A5-BAB3-FE07C1A43576}" type="slidenum">
              <a:rPr lang="en-GB" smtClean="0"/>
              <a:pPr/>
              <a:t>‹#›</a:t>
            </a:fld>
            <a:endParaRPr lang="en-GB" dirty="0"/>
          </a:p>
        </p:txBody>
      </p:sp>
    </p:spTree>
    <p:extLst>
      <p:ext uri="{BB962C8B-B14F-4D97-AF65-F5344CB8AC3E}">
        <p14:creationId xmlns="" xmlns:p14="http://schemas.microsoft.com/office/powerpoint/2010/main" val="3280753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310FF7-8467-4A12-BC17-CBB2196DD570}" type="datetimeFigureOut">
              <a:rPr lang="en-GB" smtClean="0"/>
              <a:pPr/>
              <a:t>19/09/2014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3EBE046-5041-48A5-BAB3-FE07C1A43576}" type="slidenum">
              <a:rPr lang="en-GB" smtClean="0"/>
              <a:pPr/>
              <a:t>‹#›</a:t>
            </a:fld>
            <a:endParaRPr lang="en-GB" dirty="0"/>
          </a:p>
        </p:txBody>
      </p:sp>
    </p:spTree>
    <p:extLst>
      <p:ext uri="{BB962C8B-B14F-4D97-AF65-F5344CB8AC3E}">
        <p14:creationId xmlns="" xmlns:p14="http://schemas.microsoft.com/office/powerpoint/2010/main" val="3126464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310FF7-8467-4A12-BC17-CBB2196DD570}" type="datetimeFigureOut">
              <a:rPr lang="en-GB" smtClean="0"/>
              <a:pPr/>
              <a:t>19/09/2014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3EBE046-5041-48A5-BAB3-FE07C1A43576}" type="slidenum">
              <a:rPr lang="en-GB" smtClean="0"/>
              <a:pPr/>
              <a:t>‹#›</a:t>
            </a:fld>
            <a:endParaRPr lang="en-GB" dirty="0"/>
          </a:p>
        </p:txBody>
      </p:sp>
    </p:spTree>
    <p:extLst>
      <p:ext uri="{BB962C8B-B14F-4D97-AF65-F5344CB8AC3E}">
        <p14:creationId xmlns="" xmlns:p14="http://schemas.microsoft.com/office/powerpoint/2010/main" val="3321418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310FF7-8467-4A12-BC17-CBB2196DD570}" type="datetimeFigureOut">
              <a:rPr lang="en-GB" smtClean="0"/>
              <a:pPr/>
              <a:t>19/09/2014</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EBE046-5041-48A5-BAB3-FE07C1A43576}" type="slidenum">
              <a:rPr lang="en-GB" smtClean="0"/>
              <a:pPr/>
              <a:t>‹#›</a:t>
            </a:fld>
            <a:endParaRPr lang="en-GB" dirty="0"/>
          </a:p>
        </p:txBody>
      </p:sp>
    </p:spTree>
    <p:extLst>
      <p:ext uri="{BB962C8B-B14F-4D97-AF65-F5344CB8AC3E}">
        <p14:creationId xmlns="" xmlns:p14="http://schemas.microsoft.com/office/powerpoint/2010/main" val="54461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2.png"/><Relationship Id="rId7"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2.w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C:\Users\Pat\AppData\Local\Microsoft\Windows\Temporary Internet Files\Content.IE5\1BEXOHV4\MC900370318[1].wm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2743200" y="1143000"/>
            <a:ext cx="2998470" cy="3401743"/>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itle 1"/>
          <p:cNvSpPr>
            <a:spLocks noGrp="1"/>
          </p:cNvSpPr>
          <p:nvPr>
            <p:ph type="ctrTitle"/>
          </p:nvPr>
        </p:nvSpPr>
        <p:spPr>
          <a:xfrm>
            <a:off x="533400" y="0"/>
            <a:ext cx="7772400" cy="1695450"/>
          </a:xfrm>
        </p:spPr>
        <p:txBody>
          <a:bodyPr>
            <a:normAutofit/>
          </a:bodyPr>
          <a:lstStyle/>
          <a:p>
            <a:r>
              <a:rPr lang="en-GB" dirty="0" smtClean="0">
                <a:solidFill>
                  <a:srgbClr val="000099"/>
                </a:solidFill>
                <a:latin typeface="Impact" pitchFamily="34" charset="0"/>
              </a:rPr>
              <a:t>PRACTICE MANAGEMENT</a:t>
            </a:r>
            <a:br>
              <a:rPr lang="en-GB" dirty="0" smtClean="0">
                <a:solidFill>
                  <a:srgbClr val="000099"/>
                </a:solidFill>
                <a:latin typeface="Impact" pitchFamily="34" charset="0"/>
              </a:rPr>
            </a:br>
            <a:endParaRPr lang="en-GB" dirty="0">
              <a:solidFill>
                <a:srgbClr val="000099"/>
              </a:solidFill>
              <a:latin typeface="Impact" pitchFamily="34" charset="0"/>
            </a:endParaRPr>
          </a:p>
        </p:txBody>
      </p:sp>
      <p:sp>
        <p:nvSpPr>
          <p:cNvPr id="3" name="Subtitle 2"/>
          <p:cNvSpPr>
            <a:spLocks noGrp="1"/>
          </p:cNvSpPr>
          <p:nvPr>
            <p:ph type="subTitle" idx="1"/>
          </p:nvPr>
        </p:nvSpPr>
        <p:spPr>
          <a:xfrm>
            <a:off x="1295400" y="4267200"/>
            <a:ext cx="6400800" cy="1066800"/>
          </a:xfrm>
        </p:spPr>
        <p:txBody>
          <a:bodyPr>
            <a:normAutofit fontScale="25000" lnSpcReduction="20000"/>
          </a:bodyPr>
          <a:lstStyle/>
          <a:p>
            <a:pPr>
              <a:spcBef>
                <a:spcPts val="1000"/>
              </a:spcBef>
            </a:pPr>
            <a:endParaRPr lang="en-US" sz="1600" b="1" dirty="0" smtClean="0">
              <a:solidFill>
                <a:srgbClr val="000099"/>
              </a:solidFill>
            </a:endParaRPr>
          </a:p>
          <a:p>
            <a:pPr>
              <a:spcBef>
                <a:spcPts val="1000"/>
              </a:spcBef>
            </a:pPr>
            <a:endParaRPr lang="en-US" sz="1600" b="1" dirty="0">
              <a:solidFill>
                <a:srgbClr val="000099"/>
              </a:solidFill>
            </a:endParaRPr>
          </a:p>
          <a:p>
            <a:pPr>
              <a:spcBef>
                <a:spcPts val="1000"/>
              </a:spcBef>
            </a:pPr>
            <a:endParaRPr lang="en-US" sz="1600" b="1" dirty="0" smtClean="0">
              <a:solidFill>
                <a:srgbClr val="000099"/>
              </a:solidFill>
            </a:endParaRPr>
          </a:p>
          <a:p>
            <a:pPr>
              <a:spcBef>
                <a:spcPts val="1000"/>
              </a:spcBef>
            </a:pPr>
            <a:endParaRPr lang="en-US" sz="1600" b="1" dirty="0">
              <a:solidFill>
                <a:srgbClr val="000099"/>
              </a:solidFill>
            </a:endParaRPr>
          </a:p>
          <a:p>
            <a:pPr>
              <a:spcBef>
                <a:spcPts val="1000"/>
              </a:spcBef>
            </a:pPr>
            <a:r>
              <a:rPr lang="en-US" sz="10000" b="1" dirty="0" smtClean="0">
                <a:solidFill>
                  <a:srgbClr val="000099"/>
                </a:solidFill>
              </a:rPr>
              <a:t>AN EVERYDAY LIFE PERSECTIVE</a:t>
            </a:r>
          </a:p>
        </p:txBody>
      </p:sp>
      <p:pic>
        <p:nvPicPr>
          <p:cNvPr id="1026" name="Picture 2" descr="X:\FORMS\Logo.png"/>
          <p:cNvPicPr>
            <a:picLocks noChangeAspect="1" noChangeArrowheads="1"/>
          </p:cNvPicPr>
          <p:nvPr/>
        </p:nvPicPr>
        <p:blipFill>
          <a:blip r:embed="rId3" cstate="print"/>
          <a:srcRect/>
          <a:stretch>
            <a:fillRect/>
          </a:stretch>
        </p:blipFill>
        <p:spPr bwMode="auto">
          <a:xfrm>
            <a:off x="8153400" y="5867400"/>
            <a:ext cx="609599" cy="679047"/>
          </a:xfrm>
          <a:prstGeom prst="rect">
            <a:avLst/>
          </a:prstGeom>
          <a:noFill/>
        </p:spPr>
      </p:pic>
    </p:spTree>
    <p:extLst>
      <p:ext uri="{BB962C8B-B14F-4D97-AF65-F5344CB8AC3E}">
        <p14:creationId xmlns="" xmlns:p14="http://schemas.microsoft.com/office/powerpoint/2010/main" val="23583357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X:\FORMS\Logo.png"/>
          <p:cNvPicPr>
            <a:picLocks noChangeAspect="1" noChangeArrowheads="1"/>
          </p:cNvPicPr>
          <p:nvPr/>
        </p:nvPicPr>
        <p:blipFill>
          <a:blip r:embed="rId2" cstate="print"/>
          <a:srcRect/>
          <a:stretch>
            <a:fillRect/>
          </a:stretch>
        </p:blipFill>
        <p:spPr bwMode="auto">
          <a:xfrm>
            <a:off x="8153400" y="5867400"/>
            <a:ext cx="609599" cy="679047"/>
          </a:xfrm>
          <a:prstGeom prst="rect">
            <a:avLst/>
          </a:prstGeom>
          <a:noFill/>
        </p:spPr>
      </p:pic>
      <p:sp>
        <p:nvSpPr>
          <p:cNvPr id="52225" name="Rectangle 1"/>
          <p:cNvSpPr>
            <a:spLocks noChangeArrowheads="1"/>
          </p:cNvSpPr>
          <p:nvPr/>
        </p:nvSpPr>
        <p:spPr bwMode="auto">
          <a:xfrm>
            <a:off x="152400" y="990600"/>
            <a:ext cx="2519408"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dirty="0" smtClean="0">
                <a:ln>
                  <a:noFill/>
                </a:ln>
                <a:solidFill>
                  <a:schemeClr val="tx1"/>
                </a:solidFill>
                <a:effectLst/>
                <a:ea typeface="Times New Roman" pitchFamily="18" charset="0"/>
                <a:cs typeface="Arial" pitchFamily="34" charset="0"/>
              </a:rPr>
              <a:t>D	‘Fit and Proper’ Status</a:t>
            </a:r>
            <a:endParaRPr kumimoji="0" lang="en-GB" sz="1800" b="0" i="0" u="none" strike="noStrike" cap="none" normalizeH="0" baseline="0" dirty="0" smtClean="0">
              <a:ln>
                <a:noFill/>
              </a:ln>
              <a:solidFill>
                <a:schemeClr val="tx1"/>
              </a:solidFill>
              <a:effectLst/>
              <a:cs typeface="Arial" pitchFamily="34" charset="0"/>
            </a:endParaRPr>
          </a:p>
        </p:txBody>
      </p:sp>
      <p:sp>
        <p:nvSpPr>
          <p:cNvPr id="6" name="TextBox 5"/>
          <p:cNvSpPr txBox="1"/>
          <p:nvPr/>
        </p:nvSpPr>
        <p:spPr>
          <a:xfrm>
            <a:off x="304800" y="152400"/>
            <a:ext cx="7772400" cy="1077218"/>
          </a:xfrm>
          <a:prstGeom prst="rect">
            <a:avLst/>
          </a:prstGeom>
          <a:noFill/>
        </p:spPr>
        <p:txBody>
          <a:bodyPr wrap="square" rtlCol="0">
            <a:spAutoFit/>
          </a:bodyPr>
          <a:lstStyle/>
          <a:p>
            <a:pPr algn="ctr"/>
            <a:r>
              <a:rPr lang="en-GB" sz="2300" b="1" dirty="0" smtClean="0">
                <a:solidFill>
                  <a:srgbClr val="0000CC"/>
                </a:solidFill>
              </a:rPr>
              <a:t>SPECIMEN DECLARATION ON FITNESS AND PROPRIETY, INDEPENDENCE AND CONFIDENTIALITY</a:t>
            </a:r>
            <a:endParaRPr lang="en-US" sz="2300" b="1" dirty="0" smtClean="0">
              <a:solidFill>
                <a:srgbClr val="0000CC"/>
              </a:solidFill>
            </a:endParaRPr>
          </a:p>
          <a:p>
            <a:pPr algn="just"/>
            <a:r>
              <a:rPr lang="en-GB" dirty="0" smtClean="0"/>
              <a:t> </a:t>
            </a:r>
            <a:endParaRPr lang="en-US" dirty="0"/>
          </a:p>
        </p:txBody>
      </p:sp>
      <p:graphicFrame>
        <p:nvGraphicFramePr>
          <p:cNvPr id="7" name="Table 6"/>
          <p:cNvGraphicFramePr>
            <a:graphicFrameLocks noGrp="1"/>
          </p:cNvGraphicFramePr>
          <p:nvPr/>
        </p:nvGraphicFramePr>
        <p:xfrm>
          <a:off x="152400" y="1295400"/>
          <a:ext cx="5867399" cy="4740592"/>
        </p:xfrm>
        <a:graphic>
          <a:graphicData uri="http://schemas.openxmlformats.org/drawingml/2006/table">
            <a:tbl>
              <a:tblPr/>
              <a:tblGrid>
                <a:gridCol w="4788081"/>
                <a:gridCol w="388823"/>
                <a:gridCol w="222186"/>
                <a:gridCol w="102322"/>
                <a:gridCol w="365987"/>
              </a:tblGrid>
              <a:tr h="154781">
                <a:tc>
                  <a:txBody>
                    <a:bodyPr/>
                    <a:lstStyle/>
                    <a:p>
                      <a:pPr marL="0" marR="0" algn="just">
                        <a:spcBef>
                          <a:spcPts val="0"/>
                        </a:spcBef>
                        <a:spcAft>
                          <a:spcPts val="0"/>
                        </a:spcAft>
                      </a:pPr>
                      <a:r>
                        <a:rPr lang="en-GB" sz="1150" b="1" i="1" dirty="0">
                          <a:latin typeface="+mn-lt"/>
                          <a:ea typeface="Times New Roman"/>
                        </a:rPr>
                        <a:t>Financial </a:t>
                      </a:r>
                      <a:r>
                        <a:rPr lang="en-GB" sz="1150" b="1" i="1" dirty="0" smtClean="0">
                          <a:latin typeface="+mn-lt"/>
                          <a:ea typeface="Times New Roman"/>
                        </a:rPr>
                        <a:t>Integrity </a:t>
                      </a:r>
                      <a:r>
                        <a:rPr lang="en-GB" sz="1150" b="1" i="1" dirty="0">
                          <a:latin typeface="+mn-lt"/>
                          <a:ea typeface="Times New Roman"/>
                        </a:rPr>
                        <a:t>and </a:t>
                      </a:r>
                      <a:r>
                        <a:rPr lang="en-GB" sz="1150" b="1" i="1" dirty="0" smtClean="0">
                          <a:latin typeface="+mn-lt"/>
                          <a:ea typeface="Times New Roman"/>
                        </a:rPr>
                        <a:t>Reliability</a:t>
                      </a:r>
                      <a:endParaRPr lang="en-US" sz="1150" dirty="0">
                        <a:latin typeface="+mn-lt"/>
                        <a:ea typeface="Times New Roman"/>
                      </a:endParaRPr>
                    </a:p>
                  </a:txBody>
                  <a:tcPr marL="49161" marR="49161" marT="0" marB="0">
                    <a:lnL>
                      <a:noFill/>
                    </a:lnL>
                    <a:lnR>
                      <a:noFill/>
                    </a:lnR>
                    <a:lnT>
                      <a:noFill/>
                    </a:lnT>
                    <a:lnB>
                      <a:noFill/>
                    </a:lnB>
                  </a:tcPr>
                </a:tc>
                <a:tc>
                  <a:txBody>
                    <a:bodyPr/>
                    <a:lstStyle/>
                    <a:p>
                      <a:pPr marL="0" marR="0" algn="ctr">
                        <a:spcBef>
                          <a:spcPts val="0"/>
                        </a:spcBef>
                        <a:spcAft>
                          <a:spcPts val="0"/>
                        </a:spcAft>
                      </a:pPr>
                      <a:endParaRPr lang="en-US" sz="1150" dirty="0">
                        <a:latin typeface="+mn-lt"/>
                        <a:ea typeface="Times New Roman"/>
                      </a:endParaRPr>
                    </a:p>
                  </a:txBody>
                  <a:tcPr marL="49161" marR="49161" marT="0" marB="0">
                    <a:lnL>
                      <a:noFill/>
                    </a:lnL>
                    <a:lnR>
                      <a:noFill/>
                    </a:lnR>
                    <a:lnT>
                      <a:noFill/>
                    </a:lnT>
                    <a:lnB>
                      <a:noFill/>
                    </a:lnB>
                  </a:tcPr>
                </a:tc>
                <a:tc gridSpan="2">
                  <a:txBody>
                    <a:bodyPr/>
                    <a:lstStyle/>
                    <a:p>
                      <a:pPr marL="0" marR="0" algn="ctr">
                        <a:spcBef>
                          <a:spcPts val="0"/>
                        </a:spcBef>
                        <a:spcAft>
                          <a:spcPts val="0"/>
                        </a:spcAft>
                      </a:pPr>
                      <a:endParaRPr lang="en-US" sz="1150" dirty="0">
                        <a:latin typeface="+mn-lt"/>
                        <a:ea typeface="Times New Roman"/>
                      </a:endParaRPr>
                    </a:p>
                  </a:txBody>
                  <a:tcPr marL="49161" marR="49161" marT="0" marB="0">
                    <a:lnL>
                      <a:noFill/>
                    </a:lnL>
                    <a:lnR>
                      <a:noFill/>
                    </a:lnR>
                    <a:lnT>
                      <a:noFill/>
                    </a:lnT>
                    <a:lnB>
                      <a:noFill/>
                    </a:lnB>
                  </a:tcPr>
                </a:tc>
                <a:tc hMerge="1">
                  <a:txBody>
                    <a:bodyPr/>
                    <a:lstStyle/>
                    <a:p>
                      <a:endParaRPr lang="en-US"/>
                    </a:p>
                  </a:txBody>
                  <a:tcPr/>
                </a:tc>
                <a:tc>
                  <a:txBody>
                    <a:bodyPr/>
                    <a:lstStyle/>
                    <a:p>
                      <a:pPr marL="0" marR="0" algn="ctr">
                        <a:spcBef>
                          <a:spcPts val="0"/>
                        </a:spcBef>
                        <a:spcAft>
                          <a:spcPts val="0"/>
                        </a:spcAft>
                      </a:pPr>
                      <a:endParaRPr lang="en-US" sz="1150" dirty="0">
                        <a:latin typeface="+mn-lt"/>
                        <a:ea typeface="Times New Roman"/>
                      </a:endParaRPr>
                    </a:p>
                  </a:txBody>
                  <a:tcPr marL="49161" marR="49161" marT="0" marB="0">
                    <a:lnL>
                      <a:noFill/>
                    </a:lnL>
                    <a:lnR>
                      <a:noFill/>
                    </a:lnR>
                    <a:lnT>
                      <a:noFill/>
                    </a:lnT>
                    <a:lnB>
                      <a:noFill/>
                    </a:lnB>
                  </a:tcPr>
                </a:tc>
              </a:tr>
              <a:tr h="309563">
                <a:tc>
                  <a:txBody>
                    <a:bodyPr/>
                    <a:lstStyle/>
                    <a:p>
                      <a:pPr marL="274320" marR="0" indent="-274320" algn="just">
                        <a:spcBef>
                          <a:spcPts val="0"/>
                        </a:spcBef>
                        <a:spcAft>
                          <a:spcPts val="0"/>
                        </a:spcAft>
                        <a:tabLst>
                          <a:tab pos="285750" algn="l"/>
                        </a:tabLst>
                      </a:pPr>
                      <a:endParaRPr lang="en-GB" sz="1150" dirty="0">
                        <a:latin typeface="+mn-lt"/>
                        <a:ea typeface="Times New Roman"/>
                      </a:endParaRPr>
                    </a:p>
                    <a:p>
                      <a:pPr marL="274320" marR="0" indent="-274320" algn="just" defTabSz="914400" rtl="0" eaLnBrk="1" fontAlgn="auto" latinLnBrk="0" hangingPunct="1">
                        <a:lnSpc>
                          <a:spcPct val="100000"/>
                        </a:lnSpc>
                        <a:spcBef>
                          <a:spcPts val="0"/>
                        </a:spcBef>
                        <a:spcAft>
                          <a:spcPts val="0"/>
                        </a:spcAft>
                        <a:buClrTx/>
                        <a:buSzTx/>
                        <a:buFontTx/>
                        <a:buNone/>
                        <a:tabLst>
                          <a:tab pos="285750" algn="l"/>
                        </a:tabLst>
                        <a:defRPr/>
                      </a:pPr>
                      <a:r>
                        <a:rPr lang="en-GB" sz="1150" dirty="0">
                          <a:latin typeface="+mn-lt"/>
                          <a:ea typeface="Times New Roman"/>
                        </a:rPr>
                        <a:t>1	In the last ten years, has a court, in or </a:t>
                      </a:r>
                      <a:r>
                        <a:rPr lang="en-GB" sz="1150" dirty="0" smtClean="0">
                          <a:latin typeface="+mn-lt"/>
                          <a:ea typeface="Times New Roman"/>
                        </a:rPr>
                        <a:t>elsewhere, given any judgement against you about a debt?</a:t>
                      </a:r>
                      <a:endParaRPr lang="en-US" sz="1150" dirty="0" smtClean="0">
                        <a:latin typeface="+mn-lt"/>
                        <a:ea typeface="Times New Roman"/>
                      </a:endParaRPr>
                    </a:p>
                    <a:p>
                      <a:pPr marL="274320" marR="0" indent="-274320" algn="just">
                        <a:spcBef>
                          <a:spcPts val="0"/>
                        </a:spcBef>
                        <a:spcAft>
                          <a:spcPts val="0"/>
                        </a:spcAft>
                        <a:tabLst>
                          <a:tab pos="285750" algn="l"/>
                        </a:tabLst>
                      </a:pPr>
                      <a:endParaRPr lang="en-US" sz="1150" dirty="0">
                        <a:latin typeface="+mn-lt"/>
                        <a:ea typeface="Times New Roman"/>
                      </a:endParaRPr>
                    </a:p>
                  </a:txBody>
                  <a:tcPr marL="49161" marR="49161" marT="0" marB="0">
                    <a:lnL>
                      <a:noFill/>
                    </a:lnL>
                    <a:lnR>
                      <a:noFill/>
                    </a:lnR>
                    <a:lnT>
                      <a:noFill/>
                    </a:lnT>
                    <a:lnB>
                      <a:noFill/>
                    </a:lnB>
                  </a:tcPr>
                </a:tc>
                <a:tc>
                  <a:txBody>
                    <a:bodyPr/>
                    <a:lstStyle/>
                    <a:p>
                      <a:pPr marL="0" marR="0" algn="ctr">
                        <a:spcBef>
                          <a:spcPts val="0"/>
                        </a:spcBef>
                        <a:spcAft>
                          <a:spcPts val="0"/>
                        </a:spcAft>
                      </a:pPr>
                      <a:r>
                        <a:rPr lang="en-GB" sz="1150" i="1" dirty="0">
                          <a:latin typeface="+mn-lt"/>
                          <a:ea typeface="Times New Roman"/>
                        </a:rPr>
                        <a:t>Yes</a:t>
                      </a:r>
                      <a:endParaRPr lang="en-US" sz="1150" dirty="0">
                        <a:latin typeface="+mn-lt"/>
                        <a:ea typeface="Times New Roman"/>
                      </a:endParaRPr>
                    </a:p>
                  </a:txBody>
                  <a:tcPr marL="49161" marR="49161" marT="0" marB="0">
                    <a:lnL>
                      <a:noFill/>
                    </a:lnL>
                    <a:lnR>
                      <a:noFill/>
                    </a:lnR>
                    <a:lnT>
                      <a:noFill/>
                    </a:lnT>
                    <a:lnB w="12700" cap="flat" cmpd="sng" algn="ctr">
                      <a:solidFill>
                        <a:srgbClr val="000000"/>
                      </a:solidFill>
                      <a:prstDash val="solid"/>
                      <a:round/>
                      <a:headEnd type="none" w="med" len="med"/>
                      <a:tailEnd type="none" w="med" len="med"/>
                    </a:lnB>
                  </a:tcPr>
                </a:tc>
                <a:tc gridSpan="2">
                  <a:txBody>
                    <a:bodyPr/>
                    <a:lstStyle/>
                    <a:p>
                      <a:pPr marL="0" marR="0" algn="ctr">
                        <a:spcBef>
                          <a:spcPts val="0"/>
                        </a:spcBef>
                        <a:spcAft>
                          <a:spcPts val="0"/>
                        </a:spcAft>
                      </a:pPr>
                      <a:endParaRPr lang="en-GB" sz="1150" dirty="0">
                        <a:latin typeface="+mn-lt"/>
                        <a:ea typeface="Times New Roman"/>
                      </a:endParaRPr>
                    </a:p>
                  </a:txBody>
                  <a:tcPr marL="49161" marR="49161" marT="0" marB="0">
                    <a:lnL>
                      <a:noFill/>
                    </a:lnL>
                    <a:lnR>
                      <a:noFill/>
                    </a:lnR>
                    <a:lnT>
                      <a:noFill/>
                    </a:lnT>
                    <a:lnB>
                      <a:noFill/>
                    </a:lnB>
                  </a:tcPr>
                </a:tc>
                <a:tc hMerge="1">
                  <a:txBody>
                    <a:bodyPr/>
                    <a:lstStyle/>
                    <a:p>
                      <a:endParaRPr lang="en-US"/>
                    </a:p>
                  </a:txBody>
                  <a:tcPr/>
                </a:tc>
                <a:tc>
                  <a:txBody>
                    <a:bodyPr/>
                    <a:lstStyle/>
                    <a:p>
                      <a:pPr marL="0" marR="0" algn="ctr">
                        <a:spcBef>
                          <a:spcPts val="0"/>
                        </a:spcBef>
                        <a:spcAft>
                          <a:spcPts val="0"/>
                        </a:spcAft>
                      </a:pPr>
                      <a:r>
                        <a:rPr lang="en-GB" sz="1150" i="1" dirty="0">
                          <a:latin typeface="+mn-lt"/>
                          <a:ea typeface="Times New Roman"/>
                        </a:rPr>
                        <a:t>No</a:t>
                      </a:r>
                      <a:endParaRPr lang="en-US" sz="1150" dirty="0">
                        <a:latin typeface="+mn-lt"/>
                        <a:ea typeface="Times New Roman"/>
                      </a:endParaRPr>
                    </a:p>
                  </a:txBody>
                  <a:tcPr marL="49161" marR="49161" marT="0" marB="0">
                    <a:lnL>
                      <a:noFill/>
                    </a:lnL>
                    <a:lnR>
                      <a:noFill/>
                    </a:lnR>
                    <a:lnT>
                      <a:noFill/>
                    </a:lnT>
                    <a:lnB w="12700" cap="flat" cmpd="sng" algn="ctr">
                      <a:solidFill>
                        <a:srgbClr val="000000"/>
                      </a:solidFill>
                      <a:prstDash val="solid"/>
                      <a:round/>
                      <a:headEnd type="none" w="med" len="med"/>
                      <a:tailEnd type="none" w="med" len="med"/>
                    </a:lnB>
                  </a:tcPr>
                </a:tc>
              </a:tr>
              <a:tr h="381000">
                <a:tc>
                  <a:txBody>
                    <a:bodyPr/>
                    <a:lstStyle/>
                    <a:p>
                      <a:pPr marL="274320" marR="0" indent="-274320" algn="just">
                        <a:spcBef>
                          <a:spcPts val="0"/>
                        </a:spcBef>
                        <a:spcAft>
                          <a:spcPts val="0"/>
                        </a:spcAft>
                        <a:tabLst>
                          <a:tab pos="285750" algn="l"/>
                        </a:tabLst>
                      </a:pPr>
                      <a:r>
                        <a:rPr lang="en-GB" sz="1150" dirty="0">
                          <a:latin typeface="+mn-lt"/>
                          <a:ea typeface="Times New Roman"/>
                        </a:rPr>
                        <a:t>2	In the last ten years have you made any compromise arrangement with your creditors?</a:t>
                      </a:r>
                      <a:endParaRPr lang="en-US" sz="1150" dirty="0">
                        <a:latin typeface="+mn-lt"/>
                        <a:ea typeface="Times New Roman"/>
                      </a:endParaRPr>
                    </a:p>
                  </a:txBody>
                  <a:tcPr marL="49161" marR="49161"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endParaRPr lang="en-GB" sz="1150" dirty="0">
                        <a:latin typeface="+mn-lt"/>
                        <a:ea typeface="Times New Roman"/>
                      </a:endParaRPr>
                    </a:p>
                  </a:txBody>
                  <a:tcPr marL="49161" marR="491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GB" sz="1150" dirty="0">
                        <a:latin typeface="+mn-lt"/>
                        <a:ea typeface="Times New Roman"/>
                      </a:endParaRPr>
                    </a:p>
                  </a:txBody>
                  <a:tcPr marL="49161" marR="491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marL="0" marR="0" algn="ctr">
                        <a:spcBef>
                          <a:spcPts val="0"/>
                        </a:spcBef>
                        <a:spcAft>
                          <a:spcPts val="0"/>
                        </a:spcAft>
                      </a:pPr>
                      <a:endParaRPr lang="en-GB" sz="1150" dirty="0">
                        <a:latin typeface="+mn-lt"/>
                        <a:ea typeface="Times New Roman"/>
                      </a:endParaRPr>
                    </a:p>
                  </a:txBody>
                  <a:tcPr marL="49161" marR="491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302419">
                <a:tc>
                  <a:txBody>
                    <a:bodyPr/>
                    <a:lstStyle/>
                    <a:p>
                      <a:pPr marL="274320" marR="0" indent="-274320" algn="just">
                        <a:spcBef>
                          <a:spcPts val="0"/>
                        </a:spcBef>
                        <a:spcAft>
                          <a:spcPts val="0"/>
                        </a:spcAft>
                        <a:tabLst>
                          <a:tab pos="285750" algn="l"/>
                        </a:tabLst>
                      </a:pPr>
                      <a:r>
                        <a:rPr lang="en-GB" sz="1150" dirty="0">
                          <a:latin typeface="+mn-lt"/>
                          <a:ea typeface="Times New Roman"/>
                        </a:rPr>
                        <a:t>3	Have you ever been declared bankrupt or been the subject of a bankruptcy court order in or elsewhere, or has </a:t>
                      </a:r>
                      <a:endParaRPr lang="en-US" sz="1150" dirty="0">
                        <a:latin typeface="+mn-lt"/>
                        <a:ea typeface="Times New Roman"/>
                      </a:endParaRPr>
                    </a:p>
                  </a:txBody>
                  <a:tcPr marL="49161" marR="49161" marT="0" marB="0">
                    <a:lnL>
                      <a:noFill/>
                    </a:lnL>
                    <a:lnR>
                      <a:noFill/>
                    </a:lnR>
                    <a:lnT>
                      <a:noFill/>
                    </a:lnT>
                    <a:lnB>
                      <a:noFill/>
                    </a:lnB>
                  </a:tcPr>
                </a:tc>
                <a:tc>
                  <a:txBody>
                    <a:bodyPr/>
                    <a:lstStyle/>
                    <a:p>
                      <a:pPr marL="0" marR="0" algn="ctr">
                        <a:spcBef>
                          <a:spcPts val="0"/>
                        </a:spcBef>
                        <a:spcAft>
                          <a:spcPts val="0"/>
                        </a:spcAft>
                      </a:pPr>
                      <a:endParaRPr lang="en-GB" sz="1150" dirty="0">
                        <a:latin typeface="+mn-lt"/>
                        <a:ea typeface="Times New Roman"/>
                      </a:endParaRPr>
                    </a:p>
                  </a:txBody>
                  <a:tcPr marL="49161" marR="49161"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GB" sz="1150" dirty="0">
                        <a:latin typeface="+mn-lt"/>
                        <a:ea typeface="Times New Roman"/>
                      </a:endParaRPr>
                    </a:p>
                  </a:txBody>
                  <a:tcPr marL="49161" marR="49161" marT="0" marB="0">
                    <a:lnL>
                      <a:noFill/>
                    </a:lnL>
                    <a:lnR>
                      <a:noFill/>
                    </a:lnR>
                    <a:lnT>
                      <a:noFill/>
                    </a:lnT>
                    <a:lnB>
                      <a:noFill/>
                    </a:lnB>
                  </a:tcPr>
                </a:tc>
                <a:tc gridSpan="2">
                  <a:txBody>
                    <a:bodyPr/>
                    <a:lstStyle/>
                    <a:p>
                      <a:pPr marL="0" marR="0" algn="ctr">
                        <a:spcBef>
                          <a:spcPts val="0"/>
                        </a:spcBef>
                        <a:spcAft>
                          <a:spcPts val="0"/>
                        </a:spcAft>
                      </a:pPr>
                      <a:endParaRPr lang="en-GB" sz="1150" dirty="0">
                        <a:latin typeface="+mn-lt"/>
                        <a:ea typeface="Times New Roman"/>
                      </a:endParaRPr>
                    </a:p>
                  </a:txBody>
                  <a:tcPr marL="49161" marR="49161"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154781">
                <a:tc>
                  <a:txBody>
                    <a:bodyPr/>
                    <a:lstStyle/>
                    <a:p>
                      <a:pPr marL="274320" marR="0" indent="-274320" algn="just">
                        <a:spcBef>
                          <a:spcPts val="0"/>
                        </a:spcBef>
                        <a:spcAft>
                          <a:spcPts val="0"/>
                        </a:spcAft>
                        <a:tabLst>
                          <a:tab pos="285750" algn="l"/>
                        </a:tabLst>
                      </a:pPr>
                      <a:r>
                        <a:rPr lang="en-GB" sz="1150" dirty="0">
                          <a:latin typeface="+mn-lt"/>
                          <a:ea typeface="Times New Roman"/>
                        </a:rPr>
                        <a:t>	a bankruptcy petition ever been served on you?</a:t>
                      </a:r>
                      <a:endParaRPr lang="en-US" sz="1150" dirty="0">
                        <a:latin typeface="+mn-lt"/>
                        <a:ea typeface="Times New Roman"/>
                      </a:endParaRPr>
                    </a:p>
                  </a:txBody>
                  <a:tcPr marL="49161" marR="49161"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endParaRPr lang="en-GB" sz="1150" dirty="0">
                        <a:latin typeface="+mn-lt"/>
                        <a:ea typeface="Times New Roman"/>
                      </a:endParaRPr>
                    </a:p>
                  </a:txBody>
                  <a:tcPr marL="49161" marR="491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GB" sz="1150" dirty="0">
                        <a:latin typeface="+mn-lt"/>
                        <a:ea typeface="Times New Roman"/>
                      </a:endParaRPr>
                    </a:p>
                  </a:txBody>
                  <a:tcPr marL="49161" marR="491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marL="0" marR="0" algn="ctr">
                        <a:spcBef>
                          <a:spcPts val="0"/>
                        </a:spcBef>
                        <a:spcAft>
                          <a:spcPts val="0"/>
                        </a:spcAft>
                      </a:pPr>
                      <a:endParaRPr lang="en-GB" sz="1150" dirty="0">
                        <a:latin typeface="+mn-lt"/>
                        <a:ea typeface="Times New Roman"/>
                      </a:endParaRPr>
                    </a:p>
                  </a:txBody>
                  <a:tcPr marL="49161" marR="491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359568">
                <a:tc>
                  <a:txBody>
                    <a:bodyPr/>
                    <a:lstStyle/>
                    <a:p>
                      <a:pPr marL="274320" marR="0" indent="-274320" algn="just">
                        <a:spcBef>
                          <a:spcPts val="0"/>
                        </a:spcBef>
                        <a:spcAft>
                          <a:spcPts val="0"/>
                        </a:spcAft>
                        <a:tabLst>
                          <a:tab pos="285750" algn="l"/>
                        </a:tabLst>
                      </a:pPr>
                      <a:r>
                        <a:rPr lang="en-GB" sz="1150" dirty="0">
                          <a:latin typeface="+mn-lt"/>
                          <a:ea typeface="Times New Roman"/>
                        </a:rPr>
                        <a:t>4	Have you ever signed a trust deed for a creditor, made an assignment for the benefit of creditors, or made any arrangements </a:t>
                      </a:r>
                      <a:endParaRPr lang="en-US" sz="1150" dirty="0">
                        <a:latin typeface="+mn-lt"/>
                        <a:ea typeface="Times New Roman"/>
                      </a:endParaRPr>
                    </a:p>
                  </a:txBody>
                  <a:tcPr marL="49161" marR="49161" marT="0" marB="0">
                    <a:lnL>
                      <a:noFill/>
                    </a:lnL>
                    <a:lnR>
                      <a:noFill/>
                    </a:lnR>
                    <a:lnT>
                      <a:noFill/>
                    </a:lnT>
                    <a:lnB>
                      <a:noFill/>
                    </a:lnB>
                  </a:tcPr>
                </a:tc>
                <a:tc>
                  <a:txBody>
                    <a:bodyPr/>
                    <a:lstStyle/>
                    <a:p>
                      <a:pPr marL="0" marR="0" algn="ctr">
                        <a:spcBef>
                          <a:spcPts val="0"/>
                        </a:spcBef>
                        <a:spcAft>
                          <a:spcPts val="0"/>
                        </a:spcAft>
                      </a:pPr>
                      <a:endParaRPr lang="en-GB" sz="1150" dirty="0">
                        <a:latin typeface="+mn-lt"/>
                        <a:ea typeface="Times New Roman"/>
                      </a:endParaRPr>
                    </a:p>
                  </a:txBody>
                  <a:tcPr marL="49161" marR="49161"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GB" sz="1150" dirty="0">
                        <a:latin typeface="+mn-lt"/>
                        <a:ea typeface="Times New Roman"/>
                      </a:endParaRPr>
                    </a:p>
                  </a:txBody>
                  <a:tcPr marL="49161" marR="49161" marT="0" marB="0">
                    <a:lnL>
                      <a:noFill/>
                    </a:lnL>
                    <a:lnR>
                      <a:noFill/>
                    </a:lnR>
                    <a:lnT>
                      <a:noFill/>
                    </a:lnT>
                    <a:lnB>
                      <a:noFill/>
                    </a:lnB>
                  </a:tcPr>
                </a:tc>
                <a:tc gridSpan="2">
                  <a:txBody>
                    <a:bodyPr/>
                    <a:lstStyle/>
                    <a:p>
                      <a:pPr marL="0" marR="0" algn="ctr">
                        <a:spcBef>
                          <a:spcPts val="0"/>
                        </a:spcBef>
                        <a:spcAft>
                          <a:spcPts val="0"/>
                        </a:spcAft>
                      </a:pPr>
                      <a:endParaRPr lang="en-GB" sz="1150" dirty="0">
                        <a:latin typeface="+mn-lt"/>
                        <a:ea typeface="Times New Roman"/>
                      </a:endParaRPr>
                    </a:p>
                  </a:txBody>
                  <a:tcPr marL="49161" marR="49161"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154781">
                <a:tc>
                  <a:txBody>
                    <a:bodyPr/>
                    <a:lstStyle/>
                    <a:p>
                      <a:pPr marL="274320" marR="0" indent="-274320" algn="just">
                        <a:spcBef>
                          <a:spcPts val="0"/>
                        </a:spcBef>
                        <a:spcAft>
                          <a:spcPts val="0"/>
                        </a:spcAft>
                        <a:tabLst>
                          <a:tab pos="285750" algn="l"/>
                        </a:tabLst>
                      </a:pPr>
                      <a:r>
                        <a:rPr lang="en-GB" sz="1150" dirty="0">
                          <a:latin typeface="+mn-lt"/>
                          <a:ea typeface="Times New Roman"/>
                        </a:rPr>
                        <a:t>	for the payment of a composition to creditors?</a:t>
                      </a:r>
                      <a:endParaRPr lang="en-US" sz="1150" dirty="0">
                        <a:latin typeface="+mn-lt"/>
                        <a:ea typeface="Times New Roman"/>
                      </a:endParaRPr>
                    </a:p>
                  </a:txBody>
                  <a:tcPr marL="49161" marR="49161"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endParaRPr lang="en-GB" sz="1150" dirty="0">
                        <a:latin typeface="+mn-lt"/>
                        <a:ea typeface="Times New Roman"/>
                      </a:endParaRPr>
                    </a:p>
                  </a:txBody>
                  <a:tcPr marL="49161" marR="491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GB" sz="1150" dirty="0">
                        <a:latin typeface="+mn-lt"/>
                        <a:ea typeface="Times New Roman"/>
                      </a:endParaRPr>
                    </a:p>
                  </a:txBody>
                  <a:tcPr marL="49161" marR="491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marL="0" marR="0" algn="ctr">
                        <a:spcBef>
                          <a:spcPts val="0"/>
                        </a:spcBef>
                        <a:spcAft>
                          <a:spcPts val="0"/>
                        </a:spcAft>
                      </a:pPr>
                      <a:endParaRPr lang="en-GB" sz="1150" dirty="0">
                        <a:latin typeface="+mn-lt"/>
                        <a:ea typeface="Times New Roman"/>
                      </a:endParaRPr>
                    </a:p>
                  </a:txBody>
                  <a:tcPr marL="49161" marR="491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154781">
                <a:tc>
                  <a:txBody>
                    <a:bodyPr/>
                    <a:lstStyle/>
                    <a:p>
                      <a:pPr marL="274320" marR="0" indent="-274320" algn="just">
                        <a:spcBef>
                          <a:spcPts val="0"/>
                        </a:spcBef>
                        <a:spcAft>
                          <a:spcPts val="0"/>
                        </a:spcAft>
                        <a:tabLst>
                          <a:tab pos="285750" algn="l"/>
                        </a:tabLst>
                      </a:pPr>
                      <a:endParaRPr lang="en-US" sz="1150" dirty="0">
                        <a:latin typeface="+mn-lt"/>
                        <a:ea typeface="Times New Roman"/>
                      </a:endParaRPr>
                    </a:p>
                  </a:txBody>
                  <a:tcPr marL="49161" marR="49161" marT="0" marB="0">
                    <a:lnL>
                      <a:noFill/>
                    </a:lnL>
                    <a:lnR>
                      <a:noFill/>
                    </a:lnR>
                    <a:lnT>
                      <a:noFill/>
                    </a:lnT>
                    <a:lnB>
                      <a:noFill/>
                    </a:lnB>
                  </a:tcPr>
                </a:tc>
                <a:tc>
                  <a:txBody>
                    <a:bodyPr/>
                    <a:lstStyle/>
                    <a:p>
                      <a:pPr marL="0" marR="0" algn="ctr">
                        <a:spcBef>
                          <a:spcPts val="0"/>
                        </a:spcBef>
                        <a:spcAft>
                          <a:spcPts val="0"/>
                        </a:spcAft>
                      </a:pPr>
                      <a:endParaRPr lang="en-GB" sz="1150" dirty="0">
                        <a:latin typeface="+mn-lt"/>
                        <a:ea typeface="Times New Roman"/>
                      </a:endParaRPr>
                    </a:p>
                  </a:txBody>
                  <a:tcPr marL="49161" marR="49161"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endParaRPr lang="en-GB" sz="1150" dirty="0">
                        <a:latin typeface="+mn-lt"/>
                        <a:ea typeface="Times New Roman"/>
                      </a:endParaRPr>
                    </a:p>
                  </a:txBody>
                  <a:tcPr marL="49161" marR="49161" marT="0" marB="0">
                    <a:lnL>
                      <a:noFill/>
                    </a:lnL>
                    <a:lnR>
                      <a:noFill/>
                    </a:lnR>
                    <a:lnT>
                      <a:noFill/>
                    </a:lnT>
                    <a:lnB>
                      <a:noFill/>
                    </a:lnB>
                  </a:tcPr>
                </a:tc>
                <a:tc gridSpan="2">
                  <a:txBody>
                    <a:bodyPr/>
                    <a:lstStyle/>
                    <a:p>
                      <a:pPr marL="0" marR="0" algn="ctr">
                        <a:spcBef>
                          <a:spcPts val="0"/>
                        </a:spcBef>
                        <a:spcAft>
                          <a:spcPts val="0"/>
                        </a:spcAft>
                      </a:pPr>
                      <a:endParaRPr lang="en-GB" sz="1150" dirty="0">
                        <a:latin typeface="+mn-lt"/>
                        <a:ea typeface="Times New Roman"/>
                      </a:endParaRPr>
                    </a:p>
                  </a:txBody>
                  <a:tcPr marL="49161" marR="49161" marT="0"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r>
              <a:tr h="154781">
                <a:tc>
                  <a:txBody>
                    <a:bodyPr/>
                    <a:lstStyle/>
                    <a:p>
                      <a:pPr marL="274320" marR="0" indent="-274320" algn="just">
                        <a:spcBef>
                          <a:spcPts val="0"/>
                        </a:spcBef>
                        <a:spcAft>
                          <a:spcPts val="0"/>
                        </a:spcAft>
                        <a:tabLst>
                          <a:tab pos="285750" algn="l"/>
                        </a:tabLst>
                      </a:pPr>
                      <a:r>
                        <a:rPr lang="en-GB" sz="1150" b="1" i="1" dirty="0">
                          <a:latin typeface="+mn-lt"/>
                          <a:ea typeface="Times New Roman"/>
                        </a:rPr>
                        <a:t>Convictions or Civil Liabilities**</a:t>
                      </a:r>
                      <a:endParaRPr lang="en-US" sz="1150" dirty="0">
                        <a:latin typeface="+mn-lt"/>
                        <a:ea typeface="Times New Roman"/>
                      </a:endParaRPr>
                    </a:p>
                  </a:txBody>
                  <a:tcPr marL="49161" marR="49161" marT="0" marB="0">
                    <a:lnL>
                      <a:noFill/>
                    </a:lnL>
                    <a:lnR>
                      <a:noFill/>
                    </a:lnR>
                    <a:lnT>
                      <a:noFill/>
                    </a:lnT>
                    <a:lnB>
                      <a:noFill/>
                    </a:lnB>
                  </a:tcPr>
                </a:tc>
                <a:tc>
                  <a:txBody>
                    <a:bodyPr/>
                    <a:lstStyle/>
                    <a:p>
                      <a:pPr marL="0" marR="0" algn="ctr">
                        <a:spcBef>
                          <a:spcPts val="0"/>
                        </a:spcBef>
                        <a:spcAft>
                          <a:spcPts val="0"/>
                        </a:spcAft>
                      </a:pPr>
                      <a:endParaRPr lang="en-GB" sz="1150" dirty="0">
                        <a:latin typeface="+mn-lt"/>
                        <a:ea typeface="Times New Roman"/>
                      </a:endParaRPr>
                    </a:p>
                  </a:txBody>
                  <a:tcPr marL="49161" marR="49161"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GB" sz="1150" dirty="0">
                        <a:latin typeface="+mn-lt"/>
                        <a:ea typeface="Times New Roman"/>
                      </a:endParaRPr>
                    </a:p>
                  </a:txBody>
                  <a:tcPr marL="49161" marR="49161" marT="0" marB="0">
                    <a:lnL>
                      <a:noFill/>
                    </a:lnL>
                    <a:lnR>
                      <a:noFill/>
                    </a:lnR>
                    <a:lnT>
                      <a:noFill/>
                    </a:lnT>
                    <a:lnB>
                      <a:noFill/>
                    </a:lnB>
                  </a:tcPr>
                </a:tc>
                <a:tc gridSpan="2">
                  <a:txBody>
                    <a:bodyPr/>
                    <a:lstStyle/>
                    <a:p>
                      <a:pPr marL="0" marR="0" algn="ctr">
                        <a:spcBef>
                          <a:spcPts val="0"/>
                        </a:spcBef>
                        <a:spcAft>
                          <a:spcPts val="0"/>
                        </a:spcAft>
                      </a:pPr>
                      <a:endParaRPr lang="en-GB" sz="1150" dirty="0">
                        <a:latin typeface="+mn-lt"/>
                        <a:ea typeface="Times New Roman"/>
                      </a:endParaRPr>
                    </a:p>
                  </a:txBody>
                  <a:tcPr marL="49161" marR="49161" marT="0" marB="0">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r>
              <a:tr h="221457">
                <a:tc>
                  <a:txBody>
                    <a:bodyPr/>
                    <a:lstStyle/>
                    <a:p>
                      <a:pPr marL="274320" marR="0" indent="-274320" algn="just">
                        <a:spcBef>
                          <a:spcPts val="0"/>
                        </a:spcBef>
                        <a:spcAft>
                          <a:spcPts val="0"/>
                        </a:spcAft>
                        <a:tabLst>
                          <a:tab pos="285750" algn="l"/>
                        </a:tabLst>
                      </a:pPr>
                      <a:r>
                        <a:rPr lang="en-GB" sz="1150" dirty="0">
                          <a:latin typeface="+mn-lt"/>
                          <a:ea typeface="Times New Roman"/>
                        </a:rPr>
                        <a:t>5	Have you at any time pleaded guilty to or been found guilty of any offence? </a:t>
                      </a:r>
                      <a:endParaRPr lang="en-US" sz="1150" dirty="0">
                        <a:latin typeface="+mn-lt"/>
                        <a:ea typeface="Times New Roman"/>
                      </a:endParaRPr>
                    </a:p>
                  </a:txBody>
                  <a:tcPr marL="49161" marR="49161"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endParaRPr lang="en-GB" sz="1150" dirty="0">
                        <a:latin typeface="+mn-lt"/>
                        <a:ea typeface="Times New Roman"/>
                      </a:endParaRPr>
                    </a:p>
                  </a:txBody>
                  <a:tcPr marL="49161" marR="491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GB" sz="1150" dirty="0">
                        <a:latin typeface="+mn-lt"/>
                        <a:ea typeface="Times New Roman"/>
                      </a:endParaRPr>
                    </a:p>
                  </a:txBody>
                  <a:tcPr marL="49161" marR="491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marL="0" marR="0" algn="ctr">
                        <a:spcBef>
                          <a:spcPts val="0"/>
                        </a:spcBef>
                        <a:spcAft>
                          <a:spcPts val="0"/>
                        </a:spcAft>
                      </a:pPr>
                      <a:endParaRPr lang="en-GB" sz="1150" dirty="0">
                        <a:latin typeface="+mn-lt"/>
                        <a:ea typeface="Times New Roman"/>
                      </a:endParaRPr>
                    </a:p>
                  </a:txBody>
                  <a:tcPr marL="49161" marR="491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381000">
                <a:tc>
                  <a:txBody>
                    <a:bodyPr/>
                    <a:lstStyle/>
                    <a:p>
                      <a:pPr marL="274320" marR="0" indent="-274320" algn="just">
                        <a:spcBef>
                          <a:spcPts val="0"/>
                        </a:spcBef>
                        <a:spcAft>
                          <a:spcPts val="0"/>
                        </a:spcAft>
                        <a:tabLst>
                          <a:tab pos="285750" algn="l"/>
                        </a:tabLst>
                      </a:pPr>
                      <a:r>
                        <a:rPr lang="en-GB" sz="1150" dirty="0">
                          <a:latin typeface="+mn-lt"/>
                          <a:ea typeface="Times New Roman"/>
                        </a:rPr>
                        <a:t>	If so, give details, at the end of this form, of the court which convicted you, the offence, the penalty imposed and date of conviction.</a:t>
                      </a:r>
                      <a:endParaRPr lang="en-US" sz="1150" dirty="0">
                        <a:latin typeface="+mn-lt"/>
                        <a:ea typeface="Times New Roman"/>
                      </a:endParaRPr>
                    </a:p>
                  </a:txBody>
                  <a:tcPr marL="49161" marR="49161" marT="0" marB="0">
                    <a:lnL>
                      <a:noFill/>
                    </a:lnL>
                    <a:lnR>
                      <a:noFill/>
                    </a:lnR>
                    <a:lnT>
                      <a:noFill/>
                    </a:lnT>
                    <a:lnB>
                      <a:noFill/>
                    </a:lnB>
                  </a:tcPr>
                </a:tc>
                <a:tc>
                  <a:txBody>
                    <a:bodyPr/>
                    <a:lstStyle/>
                    <a:p>
                      <a:pPr marL="0" marR="0" algn="ctr">
                        <a:spcBef>
                          <a:spcPts val="0"/>
                        </a:spcBef>
                        <a:spcAft>
                          <a:spcPts val="0"/>
                        </a:spcAft>
                      </a:pPr>
                      <a:endParaRPr lang="en-GB" sz="1150" dirty="0">
                        <a:latin typeface="+mn-lt"/>
                        <a:ea typeface="Times New Roman"/>
                      </a:endParaRPr>
                    </a:p>
                  </a:txBody>
                  <a:tcPr marL="49161" marR="49161"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endParaRPr lang="en-GB" sz="1150" dirty="0">
                        <a:latin typeface="+mn-lt"/>
                        <a:ea typeface="Times New Roman"/>
                      </a:endParaRPr>
                    </a:p>
                  </a:txBody>
                  <a:tcPr marL="49161" marR="49161" marT="0" marB="0">
                    <a:lnL>
                      <a:noFill/>
                    </a:lnL>
                    <a:lnR>
                      <a:noFill/>
                    </a:lnR>
                    <a:lnT>
                      <a:noFill/>
                    </a:lnT>
                    <a:lnB>
                      <a:noFill/>
                    </a:lnB>
                  </a:tcPr>
                </a:tc>
                <a:tc gridSpan="2">
                  <a:txBody>
                    <a:bodyPr/>
                    <a:lstStyle/>
                    <a:p>
                      <a:pPr marL="0" marR="0" algn="ctr">
                        <a:spcBef>
                          <a:spcPts val="0"/>
                        </a:spcBef>
                        <a:spcAft>
                          <a:spcPts val="0"/>
                        </a:spcAft>
                      </a:pPr>
                      <a:endParaRPr lang="en-GB" sz="1150" dirty="0">
                        <a:latin typeface="+mn-lt"/>
                        <a:ea typeface="Times New Roman"/>
                      </a:endParaRPr>
                    </a:p>
                  </a:txBody>
                  <a:tcPr marL="49161" marR="49161" marT="0"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r>
              <a:tr h="762000">
                <a:tc>
                  <a:txBody>
                    <a:bodyPr/>
                    <a:lstStyle/>
                    <a:p>
                      <a:pPr marL="274320" marR="0" indent="-274320" algn="just" defTabSz="914400" rtl="0" eaLnBrk="1" fontAlgn="auto" latinLnBrk="0" hangingPunct="1">
                        <a:lnSpc>
                          <a:spcPct val="100000"/>
                        </a:lnSpc>
                        <a:spcBef>
                          <a:spcPts val="0"/>
                        </a:spcBef>
                        <a:spcAft>
                          <a:spcPts val="0"/>
                        </a:spcAft>
                        <a:buClrTx/>
                        <a:buSzTx/>
                        <a:buFontTx/>
                        <a:buNone/>
                        <a:tabLst>
                          <a:tab pos="285750" algn="l"/>
                        </a:tabLst>
                        <a:defRPr/>
                      </a:pPr>
                      <a:r>
                        <a:rPr lang="en-GB" sz="1150" dirty="0">
                          <a:latin typeface="+mn-lt"/>
                          <a:ea typeface="Times New Roman"/>
                        </a:rPr>
                        <a:t>6	In the last five years have you, in the or elsewhere, been the subject of any civil action relating to your professional or business activities which has resulted in a finding </a:t>
                      </a:r>
                      <a:r>
                        <a:rPr lang="en-GB" sz="1150" dirty="0" smtClean="0">
                          <a:latin typeface="+mn-lt"/>
                          <a:ea typeface="Times New Roman"/>
                        </a:rPr>
                        <a:t>against you by a court or a settlement being agreed?</a:t>
                      </a:r>
                      <a:endParaRPr lang="en-US" sz="1150" dirty="0" smtClean="0">
                        <a:latin typeface="+mn-lt"/>
                        <a:ea typeface="Times New Roman"/>
                      </a:endParaRPr>
                    </a:p>
                    <a:p>
                      <a:pPr marL="274320" marR="0" indent="-274320" algn="just">
                        <a:spcBef>
                          <a:spcPts val="0"/>
                        </a:spcBef>
                        <a:spcAft>
                          <a:spcPts val="0"/>
                        </a:spcAft>
                        <a:tabLst>
                          <a:tab pos="285750" algn="l"/>
                        </a:tabLst>
                      </a:pPr>
                      <a:endParaRPr lang="en-US" sz="1150" dirty="0">
                        <a:latin typeface="+mn-lt"/>
                        <a:ea typeface="Times New Roman"/>
                      </a:endParaRPr>
                    </a:p>
                  </a:txBody>
                  <a:tcPr marL="49161" marR="49161" marT="0" marB="0">
                    <a:lnL>
                      <a:noFill/>
                    </a:lnL>
                    <a:lnR>
                      <a:noFill/>
                    </a:lnR>
                    <a:lnT>
                      <a:noFill/>
                    </a:lnT>
                    <a:lnB>
                      <a:noFill/>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150" dirty="0" smtClean="0">
                        <a:latin typeface="+mn-lt"/>
                        <a:ea typeface="Times New Roman"/>
                      </a:endParaRPr>
                    </a:p>
                    <a:p>
                      <a:pPr marL="0" marR="0" algn="ctr">
                        <a:spcBef>
                          <a:spcPts val="0"/>
                        </a:spcBef>
                        <a:spcAft>
                          <a:spcPts val="0"/>
                        </a:spcAft>
                      </a:pPr>
                      <a:endParaRPr lang="en-GB" sz="1150" dirty="0">
                        <a:latin typeface="+mn-lt"/>
                        <a:ea typeface="Times New Roman"/>
                      </a:endParaRPr>
                    </a:p>
                  </a:txBody>
                  <a:tcPr marL="49161" marR="49161"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GB" sz="1150" dirty="0">
                        <a:latin typeface="+mn-lt"/>
                        <a:ea typeface="Times New Roman"/>
                      </a:endParaRPr>
                    </a:p>
                  </a:txBody>
                  <a:tcPr marL="49161" marR="49161" marT="0" marB="0">
                    <a:lnL>
                      <a:noFill/>
                    </a:lnL>
                    <a:lnR>
                      <a:noFill/>
                    </a:lnR>
                    <a:lnT>
                      <a:noFill/>
                    </a:lnT>
                    <a:lnB>
                      <a:noFill/>
                    </a:lnB>
                  </a:tcPr>
                </a:tc>
                <a:tc gridSpan="2">
                  <a:txBody>
                    <a:bodyPr/>
                    <a:lstStyle/>
                    <a:p>
                      <a:pPr marL="0" marR="0" algn="ctr">
                        <a:spcBef>
                          <a:spcPts val="0"/>
                        </a:spcBef>
                        <a:spcAft>
                          <a:spcPts val="0"/>
                        </a:spcAft>
                      </a:pPr>
                      <a:endParaRPr lang="en-GB" sz="1150" dirty="0">
                        <a:latin typeface="+mn-lt"/>
                        <a:ea typeface="Times New Roman"/>
                      </a:endParaRPr>
                    </a:p>
                  </a:txBody>
                  <a:tcPr marL="49161" marR="49161" marT="0" marB="0">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r>
              <a:tr h="464344">
                <a:tc>
                  <a:txBody>
                    <a:bodyPr/>
                    <a:lstStyle/>
                    <a:p>
                      <a:pPr marL="274320" marR="0" indent="-274320" algn="just">
                        <a:spcBef>
                          <a:spcPts val="0"/>
                        </a:spcBef>
                        <a:spcAft>
                          <a:spcPts val="0"/>
                        </a:spcAft>
                        <a:tabLst>
                          <a:tab pos="285750" algn="l"/>
                        </a:tabLst>
                      </a:pPr>
                      <a:r>
                        <a:rPr lang="en-GB" sz="1150" dirty="0">
                          <a:latin typeface="+mn-lt"/>
                          <a:ea typeface="Times New Roman"/>
                        </a:rPr>
                        <a:t>7	Have you ever been disqualified by a court from being a director, or from acting in the management or conduct of the affairs of any company?</a:t>
                      </a:r>
                      <a:endParaRPr lang="en-US" sz="1150" dirty="0">
                        <a:latin typeface="+mn-lt"/>
                        <a:ea typeface="Times New Roman"/>
                      </a:endParaRPr>
                    </a:p>
                  </a:txBody>
                  <a:tcPr marL="49161" marR="49161"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endParaRPr lang="en-GB" sz="1150" dirty="0">
                        <a:latin typeface="+mn-lt"/>
                        <a:ea typeface="Times New Roman"/>
                      </a:endParaRPr>
                    </a:p>
                  </a:txBody>
                  <a:tcPr marL="49161" marR="491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GB" sz="1150" dirty="0">
                        <a:latin typeface="+mn-lt"/>
                        <a:ea typeface="Times New Roman"/>
                      </a:endParaRPr>
                    </a:p>
                  </a:txBody>
                  <a:tcPr marL="49161" marR="491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marL="0" marR="0" algn="ctr">
                        <a:spcBef>
                          <a:spcPts val="0"/>
                        </a:spcBef>
                        <a:spcAft>
                          <a:spcPts val="0"/>
                        </a:spcAft>
                      </a:pPr>
                      <a:endParaRPr lang="en-GB" sz="1150" dirty="0">
                        <a:latin typeface="+mn-lt"/>
                        <a:ea typeface="Times New Roman"/>
                      </a:endParaRPr>
                    </a:p>
                  </a:txBody>
                  <a:tcPr marL="49161" marR="491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bl>
          </a:graphicData>
        </a:graphic>
      </p:graphicFrame>
      <p:sp>
        <p:nvSpPr>
          <p:cNvPr id="52226" name="Rectangle 2"/>
          <p:cNvSpPr>
            <a:spLocks noChangeArrowheads="1"/>
          </p:cNvSpPr>
          <p:nvPr/>
        </p:nvSpPr>
        <p:spPr bwMode="auto">
          <a:xfrm>
            <a:off x="76200" y="6096000"/>
            <a:ext cx="48006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dirty="0" smtClean="0">
                <a:ln>
                  <a:noFill/>
                </a:ln>
                <a:effectLst/>
                <a:ea typeface="Times New Roman" pitchFamily="18" charset="0"/>
                <a:cs typeface="Arial" pitchFamily="34" charset="0"/>
              </a:rPr>
              <a:t>** Excludes road traffic offences</a:t>
            </a:r>
            <a:endParaRPr kumimoji="0" lang="en-GB" sz="1000" b="0" i="0" u="none" strike="noStrike" cap="none" normalizeH="0" baseline="0" dirty="0" smtClean="0">
              <a:ln>
                <a:noFill/>
              </a:ln>
              <a:effectLst/>
              <a:cs typeface="Arial" pitchFamily="34" charset="0"/>
            </a:endParaRPr>
          </a:p>
        </p:txBody>
      </p:sp>
      <p:sp>
        <p:nvSpPr>
          <p:cNvPr id="8" name="Rectangle 7"/>
          <p:cNvSpPr/>
          <p:nvPr/>
        </p:nvSpPr>
        <p:spPr>
          <a:xfrm>
            <a:off x="4953000" y="4648200"/>
            <a:ext cx="381000" cy="152400"/>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ln w="12700" cmpd="dbl">
                <a:solidFill>
                  <a:schemeClr val="tx1"/>
                </a:solidFill>
              </a:ln>
            </a:endParaRPr>
          </a:p>
        </p:txBody>
      </p:sp>
      <p:sp>
        <p:nvSpPr>
          <p:cNvPr id="9" name="Rectangle 8"/>
          <p:cNvSpPr/>
          <p:nvPr/>
        </p:nvSpPr>
        <p:spPr>
          <a:xfrm>
            <a:off x="5562600" y="4648200"/>
            <a:ext cx="381000" cy="152400"/>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ln w="12700">
                <a:solidFill>
                  <a:schemeClr val="tx1"/>
                </a:solidFill>
              </a:ln>
            </a:endParaRPr>
          </a:p>
        </p:txBody>
      </p:sp>
      <p:sp>
        <p:nvSpPr>
          <p:cNvPr id="10" name="Rectangle 9"/>
          <p:cNvSpPr/>
          <p:nvPr/>
        </p:nvSpPr>
        <p:spPr>
          <a:xfrm>
            <a:off x="4953000" y="1828800"/>
            <a:ext cx="304800" cy="152400"/>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11" name="Rectangle 10"/>
          <p:cNvSpPr/>
          <p:nvPr/>
        </p:nvSpPr>
        <p:spPr>
          <a:xfrm>
            <a:off x="5638800" y="1828800"/>
            <a:ext cx="304800" cy="152400"/>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ln>
                <a:solidFill>
                  <a:schemeClr val="tx1"/>
                </a:solidFill>
              </a:ln>
            </a:endParaRPr>
          </a:p>
        </p:txBody>
      </p:sp>
      <p:sp>
        <p:nvSpPr>
          <p:cNvPr id="13" name="Rectangle 1"/>
          <p:cNvSpPr>
            <a:spLocks noChangeArrowheads="1"/>
          </p:cNvSpPr>
          <p:nvPr/>
        </p:nvSpPr>
        <p:spPr bwMode="auto">
          <a:xfrm>
            <a:off x="304800" y="6324600"/>
            <a:ext cx="41148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636838" algn="ctr"/>
                <a:tab pos="5273675" algn="r"/>
              </a:tabLst>
            </a:pPr>
            <a:r>
              <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Appendix 1</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636838" algn="ctr"/>
                <a:tab pos="5273675" algn="r"/>
              </a:tabLst>
            </a:pPr>
            <a:r>
              <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ISQC 1 Practical Guidelines for Small and Medium Firms</a:t>
            </a: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23583357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1695450"/>
          </a:xfrm>
        </p:spPr>
        <p:txBody>
          <a:bodyPr>
            <a:normAutofit/>
          </a:bodyPr>
          <a:lstStyle/>
          <a:p>
            <a:r>
              <a:rPr lang="en-GB" dirty="0" smtClean="0">
                <a:solidFill>
                  <a:srgbClr val="000099"/>
                </a:solidFill>
                <a:latin typeface="Impact" pitchFamily="34" charset="0"/>
              </a:rPr>
              <a:t/>
            </a:r>
            <a:br>
              <a:rPr lang="en-GB" dirty="0" smtClean="0">
                <a:solidFill>
                  <a:srgbClr val="000099"/>
                </a:solidFill>
                <a:latin typeface="Impact" pitchFamily="34" charset="0"/>
              </a:rPr>
            </a:br>
            <a:endParaRPr lang="en-GB" dirty="0">
              <a:solidFill>
                <a:srgbClr val="000099"/>
              </a:solidFill>
              <a:latin typeface="Impact" pitchFamily="34" charset="0"/>
            </a:endParaRPr>
          </a:p>
        </p:txBody>
      </p:sp>
      <p:pic>
        <p:nvPicPr>
          <p:cNvPr id="1026" name="Picture 2" descr="X:\FORMS\Logo.png"/>
          <p:cNvPicPr>
            <a:picLocks noChangeAspect="1" noChangeArrowheads="1"/>
          </p:cNvPicPr>
          <p:nvPr/>
        </p:nvPicPr>
        <p:blipFill>
          <a:blip r:embed="rId2" cstate="print"/>
          <a:srcRect/>
          <a:stretch>
            <a:fillRect/>
          </a:stretch>
        </p:blipFill>
        <p:spPr bwMode="auto">
          <a:xfrm>
            <a:off x="8153400" y="5867400"/>
            <a:ext cx="609599" cy="679047"/>
          </a:xfrm>
          <a:prstGeom prst="rect">
            <a:avLst/>
          </a:prstGeom>
          <a:noFill/>
        </p:spPr>
      </p:pic>
      <p:graphicFrame>
        <p:nvGraphicFramePr>
          <p:cNvPr id="5" name="Table 4"/>
          <p:cNvGraphicFramePr>
            <a:graphicFrameLocks noGrp="1"/>
          </p:cNvGraphicFramePr>
          <p:nvPr/>
        </p:nvGraphicFramePr>
        <p:xfrm>
          <a:off x="381000" y="990600"/>
          <a:ext cx="6243291" cy="5016907"/>
        </p:xfrm>
        <a:graphic>
          <a:graphicData uri="http://schemas.openxmlformats.org/drawingml/2006/table">
            <a:tbl>
              <a:tblPr/>
              <a:tblGrid>
                <a:gridCol w="5164796"/>
                <a:gridCol w="419415"/>
                <a:gridCol w="239665"/>
                <a:gridCol w="419415"/>
              </a:tblGrid>
              <a:tr h="454566">
                <a:tc>
                  <a:txBody>
                    <a:bodyPr/>
                    <a:lstStyle/>
                    <a:p>
                      <a:pPr marL="274320" marR="0" indent="-274320" algn="just">
                        <a:lnSpc>
                          <a:spcPct val="150000"/>
                        </a:lnSpc>
                        <a:spcBef>
                          <a:spcPts val="0"/>
                        </a:spcBef>
                        <a:spcAft>
                          <a:spcPts val="0"/>
                        </a:spcAft>
                        <a:tabLst>
                          <a:tab pos="285750" algn="l"/>
                        </a:tabLst>
                      </a:pPr>
                      <a:r>
                        <a:rPr lang="en-GB" sz="1200" b="1" i="1" dirty="0">
                          <a:latin typeface="+mn-lt"/>
                          <a:ea typeface="Times New Roman"/>
                        </a:rPr>
                        <a:t>Good reputation and character</a:t>
                      </a:r>
                      <a:endParaRPr lang="en-US" sz="1200" dirty="0">
                        <a:latin typeface="+mn-lt"/>
                        <a:ea typeface="Times New Roman"/>
                      </a:endParaRPr>
                    </a:p>
                    <a:p>
                      <a:pPr marL="274320" marR="0" indent="-274320" algn="just">
                        <a:lnSpc>
                          <a:spcPct val="150000"/>
                        </a:lnSpc>
                        <a:spcBef>
                          <a:spcPts val="0"/>
                        </a:spcBef>
                        <a:spcAft>
                          <a:spcPts val="0"/>
                        </a:spcAft>
                        <a:tabLst>
                          <a:tab pos="285750" algn="l"/>
                        </a:tabLst>
                      </a:pPr>
                      <a:r>
                        <a:rPr lang="en-GB" sz="1200" dirty="0">
                          <a:latin typeface="+mn-lt"/>
                          <a:ea typeface="Times New Roman"/>
                        </a:rPr>
                        <a:t>8	Have you in or elsewhere ever been:</a:t>
                      </a:r>
                      <a:endParaRPr lang="en-US" sz="1200" dirty="0">
                        <a:latin typeface="+mn-lt"/>
                        <a:ea typeface="Times New Roman"/>
                      </a:endParaRPr>
                    </a:p>
                  </a:txBody>
                  <a:tcPr marL="52552" marR="52552" marT="0" marB="0">
                    <a:lnL>
                      <a:noFill/>
                    </a:lnL>
                    <a:lnR>
                      <a:noFill/>
                    </a:lnR>
                    <a:lnT>
                      <a:noFill/>
                    </a:lnT>
                    <a:lnB>
                      <a:noFill/>
                    </a:lnB>
                  </a:tcPr>
                </a:tc>
                <a:tc>
                  <a:txBody>
                    <a:bodyPr/>
                    <a:lstStyle/>
                    <a:p>
                      <a:pPr marL="0" marR="0" algn="ctr">
                        <a:spcBef>
                          <a:spcPts val="0"/>
                        </a:spcBef>
                        <a:spcAft>
                          <a:spcPts val="0"/>
                        </a:spcAft>
                      </a:pPr>
                      <a:endParaRPr lang="en-US" sz="1200" dirty="0">
                        <a:latin typeface="+mn-lt"/>
                        <a:ea typeface="Times New Roman"/>
                      </a:endParaRPr>
                    </a:p>
                    <a:p>
                      <a:pPr marL="0" marR="0" algn="ctr">
                        <a:spcBef>
                          <a:spcPts val="0"/>
                        </a:spcBef>
                        <a:spcAft>
                          <a:spcPts val="0"/>
                        </a:spcAft>
                      </a:pPr>
                      <a:r>
                        <a:rPr lang="en-GB" sz="1200" i="1" dirty="0">
                          <a:latin typeface="+mn-lt"/>
                          <a:ea typeface="Times New Roman"/>
                        </a:rPr>
                        <a:t>Yes</a:t>
                      </a:r>
                      <a:endParaRPr lang="en-US" sz="1200" dirty="0">
                        <a:latin typeface="+mn-lt"/>
                        <a:ea typeface="Times New Roman"/>
                      </a:endParaRPr>
                    </a:p>
                  </a:txBody>
                  <a:tcPr marL="52552" marR="52552" marT="0" marB="0">
                    <a:lnL>
                      <a:noFill/>
                    </a:lnL>
                    <a:lnR>
                      <a:noFill/>
                    </a:lnR>
                    <a:lnT>
                      <a:noFill/>
                    </a:lnT>
                    <a:lnB>
                      <a:noFill/>
                    </a:lnB>
                  </a:tcPr>
                </a:tc>
                <a:tc>
                  <a:txBody>
                    <a:bodyPr/>
                    <a:lstStyle/>
                    <a:p>
                      <a:pPr marL="0" marR="0" algn="ctr">
                        <a:spcBef>
                          <a:spcPts val="0"/>
                        </a:spcBef>
                        <a:spcAft>
                          <a:spcPts val="0"/>
                        </a:spcAft>
                      </a:pPr>
                      <a:endParaRPr lang="en-US" sz="1200" dirty="0">
                        <a:latin typeface="+mn-lt"/>
                        <a:ea typeface="Times New Roman"/>
                      </a:endParaRPr>
                    </a:p>
                  </a:txBody>
                  <a:tcPr marL="52552" marR="52552" marT="0" marB="0">
                    <a:lnL>
                      <a:noFill/>
                    </a:lnL>
                    <a:lnR>
                      <a:noFill/>
                    </a:lnR>
                    <a:lnT>
                      <a:noFill/>
                    </a:lnT>
                    <a:lnB>
                      <a:noFill/>
                    </a:lnB>
                  </a:tcPr>
                </a:tc>
                <a:tc>
                  <a:txBody>
                    <a:bodyPr/>
                    <a:lstStyle/>
                    <a:p>
                      <a:pPr marL="0" marR="0" algn="ctr">
                        <a:spcBef>
                          <a:spcPts val="0"/>
                        </a:spcBef>
                        <a:spcAft>
                          <a:spcPts val="0"/>
                        </a:spcAft>
                      </a:pPr>
                      <a:endParaRPr lang="en-US" sz="1200" dirty="0">
                        <a:latin typeface="+mn-lt"/>
                        <a:ea typeface="Times New Roman"/>
                      </a:endParaRPr>
                    </a:p>
                    <a:p>
                      <a:pPr marL="0" marR="0" algn="ctr">
                        <a:spcBef>
                          <a:spcPts val="0"/>
                        </a:spcBef>
                        <a:spcAft>
                          <a:spcPts val="0"/>
                        </a:spcAft>
                      </a:pPr>
                      <a:r>
                        <a:rPr lang="en-GB" sz="1200" i="1" dirty="0">
                          <a:latin typeface="+mn-lt"/>
                          <a:ea typeface="Times New Roman"/>
                        </a:rPr>
                        <a:t>No</a:t>
                      </a:r>
                      <a:endParaRPr lang="en-US" sz="1200" dirty="0">
                        <a:latin typeface="+mn-lt"/>
                        <a:ea typeface="Times New Roman"/>
                      </a:endParaRPr>
                    </a:p>
                  </a:txBody>
                  <a:tcPr marL="52552" marR="52552" marT="0" marB="0">
                    <a:lnL>
                      <a:noFill/>
                    </a:lnL>
                    <a:lnR>
                      <a:noFill/>
                    </a:lnR>
                    <a:lnT>
                      <a:noFill/>
                    </a:lnT>
                    <a:lnB>
                      <a:noFill/>
                    </a:lnB>
                  </a:tcPr>
                </a:tc>
              </a:tr>
              <a:tr h="151522">
                <a:tc>
                  <a:txBody>
                    <a:bodyPr/>
                    <a:lstStyle/>
                    <a:p>
                      <a:pPr marL="0" marR="0" algn="just">
                        <a:spcBef>
                          <a:spcPts val="0"/>
                        </a:spcBef>
                        <a:spcAft>
                          <a:spcPts val="0"/>
                        </a:spcAft>
                        <a:tabLst>
                          <a:tab pos="285750" algn="l"/>
                        </a:tabLst>
                      </a:pPr>
                      <a:endParaRPr lang="en-GB" sz="1200" dirty="0">
                        <a:latin typeface="+mn-lt"/>
                        <a:ea typeface="Times New Roman"/>
                      </a:endParaRPr>
                    </a:p>
                  </a:txBody>
                  <a:tcPr marL="52552" marR="52552" marT="0" marB="0">
                    <a:lnL>
                      <a:noFill/>
                    </a:lnL>
                    <a:lnR>
                      <a:noFill/>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a:noFill/>
                    </a:lnT>
                    <a:lnB>
                      <a:noFill/>
                    </a:lnB>
                  </a:tcPr>
                </a:tc>
              </a:tr>
              <a:tr h="303044">
                <a:tc>
                  <a:txBody>
                    <a:bodyPr/>
                    <a:lstStyle/>
                    <a:p>
                      <a:pPr marL="342900" marR="0" lvl="0" indent="-342900" algn="just">
                        <a:spcBef>
                          <a:spcPts val="0"/>
                        </a:spcBef>
                        <a:spcAft>
                          <a:spcPts val="0"/>
                        </a:spcAft>
                        <a:buFont typeface="+mj-lt"/>
                        <a:buAutoNum type="romanUcPeriod"/>
                        <a:tabLst>
                          <a:tab pos="285750" algn="l"/>
                        </a:tabLst>
                      </a:pPr>
                      <a:r>
                        <a:rPr lang="en-GB" sz="1200" dirty="0">
                          <a:latin typeface="+mn-lt"/>
                          <a:ea typeface="Times New Roman"/>
                        </a:rPr>
                        <a:t>investigated about allegations of misconduct or malpractice in connection with your professional activities which resulted in a </a:t>
                      </a:r>
                      <a:endParaRPr lang="en-US" sz="1200" dirty="0">
                        <a:latin typeface="+mn-lt"/>
                        <a:ea typeface="Times New Roman"/>
                      </a:endParaRPr>
                    </a:p>
                  </a:txBody>
                  <a:tcPr marL="52552" marR="52552" marT="0" marB="0">
                    <a:lnL>
                      <a:noFill/>
                    </a:lnL>
                    <a:lnR>
                      <a:noFill/>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a:noFill/>
                    </a:lnT>
                    <a:lnB w="12700" cap="flat" cmpd="sng" algn="ctr">
                      <a:solidFill>
                        <a:srgbClr val="000000"/>
                      </a:solidFill>
                      <a:prstDash val="solid"/>
                      <a:round/>
                      <a:headEnd type="none" w="med" len="med"/>
                      <a:tailEnd type="none" w="med" len="med"/>
                    </a:lnB>
                  </a:tcPr>
                </a:tc>
              </a:tr>
              <a:tr h="303044">
                <a:tc>
                  <a:txBody>
                    <a:bodyPr/>
                    <a:lstStyle/>
                    <a:p>
                      <a:pPr marL="285750" marR="0" indent="-285750" algn="just">
                        <a:spcBef>
                          <a:spcPts val="0"/>
                        </a:spcBef>
                        <a:spcAft>
                          <a:spcPts val="0"/>
                        </a:spcAft>
                        <a:buFont typeface="+mj-lt"/>
                        <a:buAutoNum type="romanUcPeriod"/>
                        <a:tabLst>
                          <a:tab pos="285750" algn="l"/>
                        </a:tabLst>
                      </a:pPr>
                      <a:r>
                        <a:rPr lang="en-GB" sz="1200" dirty="0">
                          <a:latin typeface="+mn-lt"/>
                          <a:ea typeface="Times New Roman"/>
                        </a:rPr>
                        <a:t>	</a:t>
                      </a:r>
                      <a:r>
                        <a:rPr lang="en-GB" sz="1200" dirty="0" smtClean="0">
                          <a:latin typeface="+mn-lt"/>
                          <a:ea typeface="Times New Roman"/>
                        </a:rPr>
                        <a:t> formal </a:t>
                      </a:r>
                      <a:r>
                        <a:rPr lang="en-GB" sz="1200" dirty="0">
                          <a:latin typeface="+mn-lt"/>
                          <a:ea typeface="Times New Roman"/>
                        </a:rPr>
                        <a:t>complaint being proved but no disciplinary order being 	made?</a:t>
                      </a:r>
                      <a:endParaRPr lang="en-US" sz="1200" dirty="0">
                        <a:latin typeface="+mn-lt"/>
                        <a:ea typeface="Times New Roman"/>
                      </a:endParaRPr>
                    </a:p>
                  </a:txBody>
                  <a:tcPr marL="52552" marR="52552"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1522">
                <a:tc>
                  <a:txBody>
                    <a:bodyPr/>
                    <a:lstStyle/>
                    <a:p>
                      <a:pPr marL="342900" marR="0" lvl="0" indent="-342900" algn="just">
                        <a:spcBef>
                          <a:spcPts val="0"/>
                        </a:spcBef>
                        <a:spcAft>
                          <a:spcPts val="0"/>
                        </a:spcAft>
                        <a:buFont typeface="+mj-lt"/>
                        <a:buAutoNum type="romanUcPeriod"/>
                        <a:tabLst>
                          <a:tab pos="285750" algn="l"/>
                        </a:tabLst>
                      </a:pPr>
                      <a:r>
                        <a:rPr lang="en-GB" sz="1200" dirty="0">
                          <a:latin typeface="+mn-lt"/>
                          <a:ea typeface="Times New Roman"/>
                        </a:rPr>
                        <a:t>the subject of disciplinary procedures by a professional body or </a:t>
                      </a:r>
                      <a:endParaRPr lang="en-US" sz="1200" dirty="0">
                        <a:latin typeface="+mn-lt"/>
                        <a:ea typeface="Times New Roman"/>
                      </a:endParaRPr>
                    </a:p>
                  </a:txBody>
                  <a:tcPr marL="52552" marR="52552" marT="0" marB="0">
                    <a:lnL>
                      <a:noFill/>
                    </a:lnL>
                    <a:lnR>
                      <a:noFill/>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1522">
                <a:tc>
                  <a:txBody>
                    <a:bodyPr/>
                    <a:lstStyle/>
                    <a:p>
                      <a:pPr marL="0" marR="0" algn="just">
                        <a:spcBef>
                          <a:spcPts val="0"/>
                        </a:spcBef>
                        <a:spcAft>
                          <a:spcPts val="0"/>
                        </a:spcAft>
                        <a:tabLst>
                          <a:tab pos="285750" algn="l"/>
                        </a:tabLst>
                      </a:pPr>
                      <a:r>
                        <a:rPr lang="en-GB" sz="1200" dirty="0">
                          <a:latin typeface="+mn-lt"/>
                          <a:ea typeface="Times New Roman"/>
                        </a:rPr>
                        <a:t>	</a:t>
                      </a:r>
                      <a:r>
                        <a:rPr lang="en-GB" sz="1200" dirty="0" smtClean="0">
                          <a:latin typeface="+mn-lt"/>
                          <a:ea typeface="Times New Roman"/>
                        </a:rPr>
                        <a:t> employer </a:t>
                      </a:r>
                      <a:r>
                        <a:rPr lang="en-GB" sz="1200" dirty="0">
                          <a:latin typeface="+mn-lt"/>
                          <a:ea typeface="Times New Roman"/>
                        </a:rPr>
                        <a:t>resulting in a finding against you?</a:t>
                      </a:r>
                      <a:endParaRPr lang="en-US" sz="1200" dirty="0">
                        <a:latin typeface="+mn-lt"/>
                        <a:ea typeface="Times New Roman"/>
                      </a:endParaRPr>
                    </a:p>
                  </a:txBody>
                  <a:tcPr marL="52552" marR="52552"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1522">
                <a:tc>
                  <a:txBody>
                    <a:bodyPr/>
                    <a:lstStyle/>
                    <a:p>
                      <a:pPr marL="0" marR="0" algn="just">
                        <a:spcBef>
                          <a:spcPts val="0"/>
                        </a:spcBef>
                        <a:spcAft>
                          <a:spcPts val="0"/>
                        </a:spcAft>
                        <a:tabLst>
                          <a:tab pos="285750" algn="l"/>
                        </a:tabLst>
                      </a:pPr>
                      <a:endParaRPr lang="en-GB" sz="1200" dirty="0">
                        <a:latin typeface="+mn-lt"/>
                        <a:ea typeface="Times New Roman"/>
                      </a:endParaRPr>
                    </a:p>
                  </a:txBody>
                  <a:tcPr marL="52552" marR="52552" marT="0" marB="0">
                    <a:lnL>
                      <a:noFill/>
                    </a:lnL>
                    <a:lnR>
                      <a:noFill/>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w="12700" cap="flat" cmpd="sng" algn="ctr">
                      <a:solidFill>
                        <a:srgbClr val="000000"/>
                      </a:solidFill>
                      <a:prstDash val="solid"/>
                      <a:round/>
                      <a:headEnd type="none" w="med" len="med"/>
                      <a:tailEnd type="none" w="med" len="med"/>
                    </a:lnT>
                    <a:lnB>
                      <a:noFill/>
                    </a:lnB>
                  </a:tcPr>
                </a:tc>
              </a:tr>
              <a:tr h="151522">
                <a:tc>
                  <a:txBody>
                    <a:bodyPr/>
                    <a:lstStyle/>
                    <a:p>
                      <a:pPr marL="342900" marR="0" lvl="0" indent="-342900" algn="just">
                        <a:spcBef>
                          <a:spcPts val="0"/>
                        </a:spcBef>
                        <a:spcAft>
                          <a:spcPts val="0"/>
                        </a:spcAft>
                        <a:buFont typeface="+mj-lt"/>
                        <a:buAutoNum type="romanUcPeriod"/>
                        <a:tabLst>
                          <a:tab pos="285750" algn="l"/>
                        </a:tabLst>
                      </a:pPr>
                      <a:r>
                        <a:rPr lang="en-GB" sz="1200" dirty="0">
                          <a:latin typeface="+mn-lt"/>
                          <a:ea typeface="Times New Roman"/>
                        </a:rPr>
                        <a:t>reprimanded, excluded, disciplined or publicly criticised by any </a:t>
                      </a:r>
                      <a:endParaRPr lang="en-US" sz="1200" dirty="0">
                        <a:latin typeface="+mn-lt"/>
                        <a:ea typeface="Times New Roman"/>
                      </a:endParaRPr>
                    </a:p>
                  </a:txBody>
                  <a:tcPr marL="52552" marR="52552" marT="0" marB="0">
                    <a:lnL>
                      <a:noFill/>
                    </a:lnL>
                    <a:lnR>
                      <a:noFill/>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a:noFill/>
                    </a:lnT>
                    <a:lnB w="12700" cap="flat" cmpd="sng" algn="ctr">
                      <a:solidFill>
                        <a:srgbClr val="000000"/>
                      </a:solidFill>
                      <a:prstDash val="solid"/>
                      <a:round/>
                      <a:headEnd type="none" w="med" len="med"/>
                      <a:tailEnd type="none" w="med" len="med"/>
                    </a:lnB>
                  </a:tcPr>
                </a:tc>
              </a:tr>
              <a:tr h="151522">
                <a:tc>
                  <a:txBody>
                    <a:bodyPr/>
                    <a:lstStyle/>
                    <a:p>
                      <a:pPr marL="0" marR="0" algn="just">
                        <a:spcBef>
                          <a:spcPts val="0"/>
                        </a:spcBef>
                        <a:spcAft>
                          <a:spcPts val="0"/>
                        </a:spcAft>
                        <a:tabLst>
                          <a:tab pos="285750" algn="l"/>
                        </a:tabLst>
                      </a:pPr>
                      <a:r>
                        <a:rPr lang="en-GB" sz="1200" dirty="0">
                          <a:latin typeface="+mn-lt"/>
                          <a:ea typeface="Times New Roman"/>
                        </a:rPr>
                        <a:t>	</a:t>
                      </a:r>
                      <a:r>
                        <a:rPr lang="en-GB" sz="1200" dirty="0" smtClean="0">
                          <a:latin typeface="+mn-lt"/>
                          <a:ea typeface="Times New Roman"/>
                        </a:rPr>
                        <a:t> professional </a:t>
                      </a:r>
                      <a:r>
                        <a:rPr lang="en-GB" sz="1200" dirty="0">
                          <a:latin typeface="+mn-lt"/>
                          <a:ea typeface="Times New Roman"/>
                        </a:rPr>
                        <a:t>body which you belong or have belonged to?</a:t>
                      </a:r>
                      <a:endParaRPr lang="en-US" sz="1200" dirty="0">
                        <a:latin typeface="+mn-lt"/>
                        <a:ea typeface="Times New Roman"/>
                      </a:endParaRPr>
                    </a:p>
                  </a:txBody>
                  <a:tcPr marL="52552" marR="52552"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1522">
                <a:tc>
                  <a:txBody>
                    <a:bodyPr/>
                    <a:lstStyle/>
                    <a:p>
                      <a:pPr marL="0" marR="0" algn="just">
                        <a:spcBef>
                          <a:spcPts val="0"/>
                        </a:spcBef>
                        <a:spcAft>
                          <a:spcPts val="0"/>
                        </a:spcAft>
                        <a:tabLst>
                          <a:tab pos="285750" algn="l"/>
                        </a:tabLst>
                      </a:pPr>
                      <a:endParaRPr lang="en-GB" sz="1200" dirty="0">
                        <a:latin typeface="+mn-lt"/>
                        <a:ea typeface="Times New Roman"/>
                      </a:endParaRPr>
                    </a:p>
                  </a:txBody>
                  <a:tcPr marL="52552" marR="52552" marT="0" marB="0">
                    <a:lnL>
                      <a:noFill/>
                    </a:lnL>
                    <a:lnR>
                      <a:noFill/>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3044">
                <a:tc>
                  <a:txBody>
                    <a:bodyPr/>
                    <a:lstStyle/>
                    <a:p>
                      <a:pPr marL="342900" marR="0" lvl="0" indent="-342900" algn="just">
                        <a:spcBef>
                          <a:spcPts val="0"/>
                        </a:spcBef>
                        <a:spcAft>
                          <a:spcPts val="0"/>
                        </a:spcAft>
                        <a:buFont typeface="+mj-lt"/>
                        <a:buAutoNum type="romanUcPeriod"/>
                        <a:tabLst>
                          <a:tab pos="285750" algn="l"/>
                        </a:tabLst>
                      </a:pPr>
                      <a:r>
                        <a:rPr lang="en-GB" sz="1200" dirty="0">
                          <a:latin typeface="+mn-lt"/>
                          <a:ea typeface="Times New Roman"/>
                        </a:rPr>
                        <a:t>refused entry to or excluded from membership of any profession or vocation?</a:t>
                      </a:r>
                      <a:endParaRPr lang="en-US" sz="1200" dirty="0">
                        <a:latin typeface="+mn-lt"/>
                        <a:ea typeface="Times New Roman"/>
                      </a:endParaRPr>
                    </a:p>
                  </a:txBody>
                  <a:tcPr marL="52552" marR="52552"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1522">
                <a:tc>
                  <a:txBody>
                    <a:bodyPr/>
                    <a:lstStyle/>
                    <a:p>
                      <a:pPr marL="0" marR="0" algn="just">
                        <a:spcBef>
                          <a:spcPts val="0"/>
                        </a:spcBef>
                        <a:spcAft>
                          <a:spcPts val="0"/>
                        </a:spcAft>
                        <a:tabLst>
                          <a:tab pos="285750" algn="l"/>
                        </a:tabLst>
                      </a:pPr>
                      <a:endParaRPr lang="en-GB" sz="1200" dirty="0">
                        <a:latin typeface="+mn-lt"/>
                        <a:ea typeface="Times New Roman"/>
                      </a:endParaRPr>
                    </a:p>
                  </a:txBody>
                  <a:tcPr marL="52552" marR="52552" marT="0" marB="0">
                    <a:lnL>
                      <a:noFill/>
                    </a:lnL>
                    <a:lnR>
                      <a:noFill/>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w="12700" cap="flat" cmpd="sng" algn="ctr">
                      <a:solidFill>
                        <a:srgbClr val="000000"/>
                      </a:solidFill>
                      <a:prstDash val="solid"/>
                      <a:round/>
                      <a:headEnd type="none" w="med" len="med"/>
                      <a:tailEnd type="none" w="med" len="med"/>
                    </a:lnT>
                    <a:lnB>
                      <a:noFill/>
                    </a:lnB>
                  </a:tcPr>
                </a:tc>
              </a:tr>
              <a:tr h="444907">
                <a:tc>
                  <a:txBody>
                    <a:bodyPr/>
                    <a:lstStyle/>
                    <a:p>
                      <a:pPr marL="342900" marR="0" lvl="0" indent="-342900" algn="just">
                        <a:spcBef>
                          <a:spcPts val="0"/>
                        </a:spcBef>
                        <a:spcAft>
                          <a:spcPts val="0"/>
                        </a:spcAft>
                        <a:buFont typeface="+mj-lt"/>
                        <a:buAutoNum type="romanUcPeriod"/>
                        <a:tabLst>
                          <a:tab pos="285750" algn="l"/>
                        </a:tabLst>
                      </a:pPr>
                      <a:r>
                        <a:rPr lang="en-GB" sz="1200" dirty="0">
                          <a:latin typeface="+mn-lt"/>
                          <a:ea typeface="Times New Roman"/>
                        </a:rPr>
                        <a:t>reprimanded, warned about future conduct, disciplined, or publicly criticised by any regulatory body, or any officially appointed </a:t>
                      </a:r>
                      <a:endParaRPr lang="en-US" sz="1200" dirty="0">
                        <a:latin typeface="+mn-lt"/>
                        <a:ea typeface="Times New Roman"/>
                      </a:endParaRPr>
                    </a:p>
                  </a:txBody>
                  <a:tcPr marL="52552" marR="52552" marT="0" marB="0">
                    <a:lnL>
                      <a:noFill/>
                    </a:lnL>
                    <a:lnR>
                      <a:noFill/>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a:noFill/>
                    </a:lnT>
                    <a:lnB w="12700" cap="flat" cmpd="sng" algn="ctr">
                      <a:solidFill>
                        <a:srgbClr val="000000"/>
                      </a:solidFill>
                      <a:prstDash val="solid"/>
                      <a:round/>
                      <a:headEnd type="none" w="med" len="med"/>
                      <a:tailEnd type="none" w="med" len="med"/>
                    </a:lnB>
                  </a:tcPr>
                </a:tc>
              </a:tr>
              <a:tr h="303044">
                <a:tc>
                  <a:txBody>
                    <a:bodyPr/>
                    <a:lstStyle/>
                    <a:p>
                      <a:pPr marL="285750" marR="0" indent="-285750" algn="just">
                        <a:spcBef>
                          <a:spcPts val="0"/>
                        </a:spcBef>
                        <a:spcAft>
                          <a:spcPts val="0"/>
                        </a:spcAft>
                        <a:buFont typeface="+mj-lt"/>
                        <a:buAutoNum type="romanUcPeriod"/>
                        <a:tabLst>
                          <a:tab pos="285750" algn="l"/>
                        </a:tabLst>
                      </a:pPr>
                      <a:r>
                        <a:rPr lang="en-GB" sz="1200" dirty="0" smtClean="0">
                          <a:latin typeface="+mn-lt"/>
                          <a:ea typeface="Times New Roman"/>
                        </a:rPr>
                        <a:t> enquiry </a:t>
                      </a:r>
                      <a:r>
                        <a:rPr lang="en-GB" sz="1200" dirty="0">
                          <a:latin typeface="+mn-lt"/>
                          <a:ea typeface="Times New Roman"/>
                        </a:rPr>
                        <a:t>concerned with the regulation of a financial, professional or other </a:t>
                      </a:r>
                      <a:r>
                        <a:rPr lang="en-GB" sz="1200" dirty="0" smtClean="0">
                          <a:latin typeface="+mn-lt"/>
                          <a:ea typeface="Times New Roman"/>
                        </a:rPr>
                        <a:t>   business </a:t>
                      </a:r>
                      <a:r>
                        <a:rPr lang="en-GB" sz="1200" dirty="0">
                          <a:latin typeface="+mn-lt"/>
                          <a:ea typeface="Times New Roman"/>
                        </a:rPr>
                        <a:t>activity?</a:t>
                      </a:r>
                      <a:endParaRPr lang="en-US" sz="1200" dirty="0">
                        <a:latin typeface="+mn-lt"/>
                        <a:ea typeface="Times New Roman"/>
                      </a:endParaRPr>
                    </a:p>
                  </a:txBody>
                  <a:tcPr marL="52552" marR="52552"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3044">
                <a:tc>
                  <a:txBody>
                    <a:bodyPr/>
                    <a:lstStyle/>
                    <a:p>
                      <a:pPr marL="342900" marR="0" lvl="0" indent="-342900" algn="just">
                        <a:spcBef>
                          <a:spcPts val="0"/>
                        </a:spcBef>
                        <a:spcAft>
                          <a:spcPts val="0"/>
                        </a:spcAft>
                        <a:buFont typeface="+mj-lt"/>
                        <a:buAutoNum type="romanUcPeriod"/>
                        <a:tabLst>
                          <a:tab pos="180340" algn="l"/>
                        </a:tabLst>
                      </a:pPr>
                      <a:r>
                        <a:rPr lang="en-GB" sz="1200" dirty="0">
                          <a:latin typeface="+mn-lt"/>
                          <a:ea typeface="Times New Roman"/>
                        </a:rPr>
                        <a:t>the subject of a court order at the instigation of any regulatory body,  or any officially appointed enquiry concerned with the </a:t>
                      </a:r>
                      <a:endParaRPr lang="en-US" sz="1200" dirty="0">
                        <a:latin typeface="+mn-lt"/>
                        <a:ea typeface="Times New Roman"/>
                      </a:endParaRPr>
                    </a:p>
                  </a:txBody>
                  <a:tcPr marL="52552" marR="52552" marT="0" marB="0">
                    <a:lnL>
                      <a:noFill/>
                    </a:lnL>
                    <a:lnR>
                      <a:noFill/>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1522">
                <a:tc>
                  <a:txBody>
                    <a:bodyPr/>
                    <a:lstStyle/>
                    <a:p>
                      <a:pPr marL="274320" marR="0" indent="-274320" algn="just">
                        <a:spcBef>
                          <a:spcPts val="0"/>
                        </a:spcBef>
                        <a:spcAft>
                          <a:spcPts val="0"/>
                        </a:spcAft>
                      </a:pPr>
                      <a:r>
                        <a:rPr lang="en-GB" sz="1200" dirty="0">
                          <a:latin typeface="+mn-lt"/>
                          <a:ea typeface="Times New Roman"/>
                        </a:rPr>
                        <a:t>	</a:t>
                      </a:r>
                      <a:r>
                        <a:rPr lang="en-GB" sz="1200" dirty="0" smtClean="0">
                          <a:latin typeface="+mn-lt"/>
                          <a:ea typeface="Times New Roman"/>
                        </a:rPr>
                        <a:t>  regulation </a:t>
                      </a:r>
                      <a:r>
                        <a:rPr lang="en-GB" sz="1200" dirty="0">
                          <a:latin typeface="+mn-lt"/>
                          <a:ea typeface="Times New Roman"/>
                        </a:rPr>
                        <a:t>of a financial, professional or other business activity?</a:t>
                      </a:r>
                      <a:endParaRPr lang="en-US" sz="1200" dirty="0">
                        <a:latin typeface="+mn-lt"/>
                        <a:ea typeface="Times New Roman"/>
                      </a:endParaRPr>
                    </a:p>
                  </a:txBody>
                  <a:tcPr marL="52552" marR="52552"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1522">
                <a:tc>
                  <a:txBody>
                    <a:bodyPr/>
                    <a:lstStyle/>
                    <a:p>
                      <a:pPr marL="274320" marR="0" indent="-274320" algn="just">
                        <a:spcBef>
                          <a:spcPts val="0"/>
                        </a:spcBef>
                        <a:spcAft>
                          <a:spcPts val="0"/>
                        </a:spcAft>
                        <a:tabLst>
                          <a:tab pos="285750" algn="l"/>
                        </a:tabLst>
                      </a:pPr>
                      <a:endParaRPr lang="en-GB" sz="1200" dirty="0">
                        <a:latin typeface="+mn-lt"/>
                        <a:ea typeface="Times New Roman"/>
                      </a:endParaRPr>
                    </a:p>
                  </a:txBody>
                  <a:tcPr marL="52552" marR="52552" marT="0" marB="0">
                    <a:lnL>
                      <a:noFill/>
                    </a:lnL>
                    <a:lnR>
                      <a:noFill/>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w="12700" cap="flat" cmpd="sng" algn="ctr">
                      <a:solidFill>
                        <a:srgbClr val="000000"/>
                      </a:solidFill>
                      <a:prstDash val="solid"/>
                      <a:round/>
                      <a:headEnd type="none" w="med" len="med"/>
                      <a:tailEnd type="none" w="med" len="med"/>
                    </a:lnT>
                    <a:lnB>
                      <a:noFill/>
                    </a:lnB>
                  </a:tcPr>
                </a:tc>
              </a:tr>
              <a:tr h="151522">
                <a:tc>
                  <a:txBody>
                    <a:bodyPr/>
                    <a:lstStyle/>
                    <a:p>
                      <a:pPr marL="274320" marR="0" indent="-274320" algn="just">
                        <a:spcBef>
                          <a:spcPts val="0"/>
                        </a:spcBef>
                        <a:spcAft>
                          <a:spcPts val="0"/>
                        </a:spcAft>
                        <a:tabLst>
                          <a:tab pos="285750" algn="l"/>
                        </a:tabLst>
                      </a:pPr>
                      <a:r>
                        <a:rPr lang="en-GB" sz="1200" dirty="0">
                          <a:latin typeface="+mn-lt"/>
                          <a:ea typeface="Times New Roman"/>
                        </a:rPr>
                        <a:t>9	Are you currently undergoing any investigation or disciplinary </a:t>
                      </a:r>
                      <a:endParaRPr lang="en-US" sz="1200" dirty="0">
                        <a:latin typeface="+mn-lt"/>
                        <a:ea typeface="Times New Roman"/>
                      </a:endParaRPr>
                    </a:p>
                  </a:txBody>
                  <a:tcPr marL="52552" marR="52552" marT="0" marB="0">
                    <a:lnL>
                      <a:noFill/>
                    </a:lnL>
                    <a:lnR>
                      <a:noFill/>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a:noFill/>
                    </a:lnL>
                    <a:lnR>
                      <a:noFill/>
                    </a:lnR>
                    <a:lnT>
                      <a:noFill/>
                    </a:lnT>
                    <a:lnB w="12700" cap="flat" cmpd="sng" algn="ctr">
                      <a:solidFill>
                        <a:srgbClr val="000000"/>
                      </a:solidFill>
                      <a:prstDash val="solid"/>
                      <a:round/>
                      <a:headEnd type="none" w="med" len="med"/>
                      <a:tailEnd type="none" w="med" len="med"/>
                    </a:lnB>
                  </a:tcPr>
                </a:tc>
              </a:tr>
              <a:tr h="151522">
                <a:tc>
                  <a:txBody>
                    <a:bodyPr/>
                    <a:lstStyle/>
                    <a:p>
                      <a:pPr marL="274320" marR="0" indent="-274320" algn="just">
                        <a:spcBef>
                          <a:spcPts val="0"/>
                        </a:spcBef>
                        <a:spcAft>
                          <a:spcPts val="0"/>
                        </a:spcAft>
                        <a:tabLst>
                          <a:tab pos="285750" algn="l"/>
                        </a:tabLst>
                      </a:pPr>
                      <a:r>
                        <a:rPr lang="en-GB" sz="1200" dirty="0">
                          <a:latin typeface="+mn-lt"/>
                          <a:ea typeface="Times New Roman"/>
                        </a:rPr>
                        <a:t>	procedure?</a:t>
                      </a:r>
                      <a:endParaRPr lang="en-US" sz="1200" dirty="0">
                        <a:latin typeface="+mn-lt"/>
                        <a:ea typeface="Times New Roman"/>
                      </a:endParaRPr>
                    </a:p>
                  </a:txBody>
                  <a:tcPr marL="52552" marR="52552"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endParaRPr lang="en-GB" sz="1200" dirty="0">
                        <a:latin typeface="+mn-lt"/>
                        <a:ea typeface="Times New Roman"/>
                      </a:endParaRPr>
                    </a:p>
                  </a:txBody>
                  <a:tcPr marL="52552" marR="525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TextBox 5"/>
          <p:cNvSpPr txBox="1"/>
          <p:nvPr/>
        </p:nvSpPr>
        <p:spPr>
          <a:xfrm>
            <a:off x="304800" y="152400"/>
            <a:ext cx="7772400" cy="1077218"/>
          </a:xfrm>
          <a:prstGeom prst="rect">
            <a:avLst/>
          </a:prstGeom>
          <a:noFill/>
        </p:spPr>
        <p:txBody>
          <a:bodyPr wrap="square" rtlCol="0">
            <a:spAutoFit/>
          </a:bodyPr>
          <a:lstStyle/>
          <a:p>
            <a:pPr algn="ctr"/>
            <a:r>
              <a:rPr lang="en-GB" sz="2300" b="1" dirty="0" smtClean="0">
                <a:solidFill>
                  <a:srgbClr val="0000CC"/>
                </a:solidFill>
              </a:rPr>
              <a:t>SPECIMEN DECLARATION ON FITNESS AND PROPRIETY, INDEPENDENCE AND CONFIDENTIALITY</a:t>
            </a:r>
            <a:endParaRPr lang="en-US" sz="2300" b="1" dirty="0" smtClean="0">
              <a:solidFill>
                <a:srgbClr val="0000CC"/>
              </a:solidFill>
            </a:endParaRPr>
          </a:p>
          <a:p>
            <a:pPr algn="just"/>
            <a:r>
              <a:rPr lang="en-GB" b="1" dirty="0" smtClean="0"/>
              <a:t> </a:t>
            </a:r>
            <a:endParaRPr lang="en-US" b="1" dirty="0"/>
          </a:p>
        </p:txBody>
      </p:sp>
      <p:sp>
        <p:nvSpPr>
          <p:cNvPr id="7" name="Rectangle 1"/>
          <p:cNvSpPr>
            <a:spLocks noChangeArrowheads="1"/>
          </p:cNvSpPr>
          <p:nvPr/>
        </p:nvSpPr>
        <p:spPr bwMode="auto">
          <a:xfrm>
            <a:off x="381000" y="6324600"/>
            <a:ext cx="41148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636838" algn="ctr"/>
                <a:tab pos="5273675" algn="r"/>
              </a:tabLst>
            </a:pPr>
            <a:r>
              <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Appendix 1</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636838" algn="ctr"/>
                <a:tab pos="5273675" algn="r"/>
              </a:tabLst>
            </a:pPr>
            <a:r>
              <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ISQC 1 Practical Guidelines for Small and Medium Firms</a:t>
            </a: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23583357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X:\FORMS\Logo.png"/>
          <p:cNvPicPr>
            <a:picLocks noChangeAspect="1" noChangeArrowheads="1"/>
          </p:cNvPicPr>
          <p:nvPr/>
        </p:nvPicPr>
        <p:blipFill>
          <a:blip r:embed="rId2" cstate="print"/>
          <a:srcRect/>
          <a:stretch>
            <a:fillRect/>
          </a:stretch>
        </p:blipFill>
        <p:spPr bwMode="auto">
          <a:xfrm>
            <a:off x="8153400" y="5867400"/>
            <a:ext cx="609599" cy="679047"/>
          </a:xfrm>
          <a:prstGeom prst="rect">
            <a:avLst/>
          </a:prstGeom>
          <a:noFill/>
        </p:spPr>
      </p:pic>
      <p:graphicFrame>
        <p:nvGraphicFramePr>
          <p:cNvPr id="5" name="Table 4"/>
          <p:cNvGraphicFramePr>
            <a:graphicFrameLocks noGrp="1"/>
          </p:cNvGraphicFramePr>
          <p:nvPr/>
        </p:nvGraphicFramePr>
        <p:xfrm>
          <a:off x="304800" y="990600"/>
          <a:ext cx="6240780" cy="685800"/>
        </p:xfrm>
        <a:graphic>
          <a:graphicData uri="http://schemas.openxmlformats.org/drawingml/2006/table">
            <a:tbl>
              <a:tblPr/>
              <a:tblGrid>
                <a:gridCol w="6240780"/>
              </a:tblGrid>
              <a:tr h="685800">
                <a:tc>
                  <a:txBody>
                    <a:bodyPr/>
                    <a:lstStyle/>
                    <a:p>
                      <a:pPr marL="0" marR="0" algn="just">
                        <a:spcBef>
                          <a:spcPts val="0"/>
                        </a:spcBef>
                        <a:spcAft>
                          <a:spcPts val="0"/>
                        </a:spcAft>
                      </a:pPr>
                      <a:r>
                        <a:rPr lang="en-GB" sz="1300" dirty="0">
                          <a:latin typeface="+mn-lt"/>
                          <a:ea typeface="Times New Roman"/>
                        </a:rPr>
                        <a:t>Please detail below the circumstances surrounding any ‘yes’ answer.</a:t>
                      </a:r>
                      <a:endParaRPr lang="en-US" sz="1300" dirty="0">
                        <a:latin typeface="+mn-lt"/>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TextBox 5"/>
          <p:cNvSpPr txBox="1"/>
          <p:nvPr/>
        </p:nvSpPr>
        <p:spPr>
          <a:xfrm>
            <a:off x="304800" y="152400"/>
            <a:ext cx="7772400" cy="1077218"/>
          </a:xfrm>
          <a:prstGeom prst="rect">
            <a:avLst/>
          </a:prstGeom>
          <a:noFill/>
        </p:spPr>
        <p:txBody>
          <a:bodyPr wrap="square" rtlCol="0">
            <a:spAutoFit/>
          </a:bodyPr>
          <a:lstStyle/>
          <a:p>
            <a:pPr algn="ctr"/>
            <a:r>
              <a:rPr lang="en-GB" sz="2300" b="1" dirty="0" smtClean="0">
                <a:solidFill>
                  <a:srgbClr val="0000CC"/>
                </a:solidFill>
              </a:rPr>
              <a:t>SPECIMEN DECLARATION ON FITNESS AND PROPRIETY, INDEPENDENCE AND CONFIDENTIALITY</a:t>
            </a:r>
            <a:endParaRPr lang="en-US" sz="2300" b="1" dirty="0" smtClean="0">
              <a:solidFill>
                <a:srgbClr val="0000CC"/>
              </a:solidFill>
            </a:endParaRPr>
          </a:p>
          <a:p>
            <a:pPr algn="just"/>
            <a:r>
              <a:rPr lang="en-GB" dirty="0" smtClean="0"/>
              <a:t> </a:t>
            </a:r>
            <a:endParaRPr lang="en-US" dirty="0"/>
          </a:p>
        </p:txBody>
      </p:sp>
      <p:sp>
        <p:nvSpPr>
          <p:cNvPr id="53249" name="Rectangle 1"/>
          <p:cNvSpPr>
            <a:spLocks noChangeArrowheads="1"/>
          </p:cNvSpPr>
          <p:nvPr/>
        </p:nvSpPr>
        <p:spPr bwMode="auto">
          <a:xfrm>
            <a:off x="228600" y="1905000"/>
            <a:ext cx="6400800"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3657600" algn="l"/>
              </a:tabLst>
            </a:pPr>
            <a:r>
              <a:rPr kumimoji="0" lang="en-GB" sz="1300" b="1" i="0" u="none" strike="noStrike" cap="none" normalizeH="0" baseline="0" dirty="0" smtClean="0">
                <a:ln>
                  <a:noFill/>
                </a:ln>
                <a:solidFill>
                  <a:schemeClr val="tx1"/>
                </a:solidFill>
                <a:effectLst/>
                <a:ea typeface="Times New Roman" pitchFamily="18" charset="0"/>
                <a:cs typeface="Arial" pitchFamily="34" charset="0"/>
              </a:rPr>
              <a:t>E</a:t>
            </a:r>
            <a:r>
              <a:rPr kumimoji="0" lang="en-GB" sz="1300" b="1" i="0" u="none" strike="noStrike" cap="none" normalizeH="0" dirty="0" smtClean="0">
                <a:ln>
                  <a:noFill/>
                </a:ln>
                <a:solidFill>
                  <a:schemeClr val="tx1"/>
                </a:solidFill>
                <a:effectLst/>
                <a:ea typeface="Times New Roman" pitchFamily="18" charset="0"/>
                <a:cs typeface="Arial" pitchFamily="34" charset="0"/>
              </a:rPr>
              <a:t>                           </a:t>
            </a:r>
            <a:r>
              <a:rPr kumimoji="0" lang="en-GB" sz="1300" b="1" i="0" u="none" strike="noStrike" cap="none" normalizeH="0" baseline="0" dirty="0" smtClean="0">
                <a:ln>
                  <a:noFill/>
                </a:ln>
                <a:solidFill>
                  <a:schemeClr val="tx1"/>
                </a:solidFill>
                <a:effectLst/>
                <a:ea typeface="Times New Roman" pitchFamily="18" charset="0"/>
                <a:cs typeface="Arial" pitchFamily="34" charset="0"/>
              </a:rPr>
              <a:t>Confirmation</a:t>
            </a:r>
            <a:endParaRPr kumimoji="0" lang="en-US" sz="13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3657600" algn="l"/>
              </a:tabLst>
            </a:pPr>
            <a:r>
              <a:rPr kumimoji="0" lang="en-GB" sz="1300" b="0" i="0" u="none" strike="noStrike" cap="none" normalizeH="0" baseline="0" dirty="0" smtClean="0">
                <a:ln>
                  <a:noFill/>
                </a:ln>
                <a:solidFill>
                  <a:schemeClr val="tx1"/>
                </a:solidFill>
                <a:effectLst/>
                <a:ea typeface="Times New Roman" pitchFamily="18" charset="0"/>
                <a:cs typeface="Arial" pitchFamily="34" charset="0"/>
              </a:rPr>
              <a:t>I have read and am aware of the need to avoid any conflict with clients’ interests.</a:t>
            </a:r>
            <a:endParaRPr kumimoji="0" lang="en-US" sz="13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3657600" algn="l"/>
              </a:tabLst>
            </a:pPr>
            <a:r>
              <a:rPr kumimoji="0" lang="en-GB" sz="1300" b="0" i="0" u="none" strike="noStrike" cap="none" normalizeH="0" baseline="0" dirty="0" smtClean="0">
                <a:ln>
                  <a:noFill/>
                </a:ln>
                <a:solidFill>
                  <a:schemeClr val="tx1"/>
                </a:solidFill>
                <a:effectLst/>
                <a:ea typeface="Times New Roman" pitchFamily="18" charset="0"/>
                <a:cs typeface="Arial" pitchFamily="34" charset="0"/>
              </a:rPr>
              <a:t>I am aware of the need to keep clients’ affairs confidential.</a:t>
            </a:r>
            <a:endParaRPr kumimoji="0" lang="en-US" sz="13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3657600" algn="l"/>
              </a:tabLst>
            </a:pPr>
            <a:r>
              <a:rPr kumimoji="0" lang="en-GB" sz="1300" b="0" i="0" u="none" strike="noStrike" cap="none" normalizeH="0" baseline="0" dirty="0" smtClean="0">
                <a:ln>
                  <a:noFill/>
                </a:ln>
                <a:solidFill>
                  <a:schemeClr val="tx1"/>
                </a:solidFill>
                <a:effectLst/>
                <a:ea typeface="Times New Roman" pitchFamily="18" charset="0"/>
                <a:cs typeface="Arial" pitchFamily="34" charset="0"/>
              </a:rPr>
              <a:t>I am not aware of any actual or potential claims against the practice that have not already been notified to the principal in charge of compliance.</a:t>
            </a:r>
            <a:endParaRPr kumimoji="0" lang="en-US" sz="13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3657600" algn="l"/>
              </a:tabLst>
            </a:pPr>
            <a:r>
              <a:rPr kumimoji="0" lang="en-GB" sz="1300" b="0" i="0" u="none" strike="noStrike" cap="none" normalizeH="0" baseline="0" dirty="0" smtClean="0">
                <a:ln>
                  <a:noFill/>
                </a:ln>
                <a:solidFill>
                  <a:schemeClr val="tx1"/>
                </a:solidFill>
                <a:effectLst/>
                <a:ea typeface="Times New Roman" pitchFamily="18" charset="0"/>
                <a:cs typeface="Arial" pitchFamily="34" charset="0"/>
              </a:rPr>
              <a:t>I have answered the questions above truthfully and honestly, to the best of my knowledge and belief.  Should any of the circumstances above change, I shall inform the principal in charge of compliance immediately.</a:t>
            </a:r>
            <a:endParaRPr kumimoji="0" lang="en-US" sz="13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3657600" algn="l"/>
              </a:tabLst>
            </a:pPr>
            <a:endParaRPr kumimoji="0" lang="en-GB" sz="13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3657600" algn="l"/>
              </a:tabLst>
            </a:pPr>
            <a:r>
              <a:rPr kumimoji="0" lang="en-GB" sz="1300" b="0" i="0" u="none" strike="noStrike" cap="none" normalizeH="0" baseline="0" dirty="0" smtClean="0">
                <a:ln>
                  <a:noFill/>
                </a:ln>
                <a:solidFill>
                  <a:schemeClr val="tx1"/>
                </a:solidFill>
                <a:effectLst/>
                <a:ea typeface="Times New Roman" pitchFamily="18" charset="0"/>
                <a:cs typeface="Arial" pitchFamily="34" charset="0"/>
              </a:rPr>
              <a:t>Signed  	Date </a:t>
            </a:r>
            <a:r>
              <a:rPr kumimoji="0" lang="en-GB" sz="1300" b="0" i="1" u="none" strike="noStrike" cap="none" normalizeH="0" baseline="0" dirty="0" smtClean="0">
                <a:ln>
                  <a:noFill/>
                </a:ln>
                <a:solidFill>
                  <a:schemeClr val="tx1"/>
                </a:solidFill>
                <a:effectLst/>
                <a:ea typeface="Times New Roman" pitchFamily="18" charset="0"/>
                <a:cs typeface="Arial" pitchFamily="34" charset="0"/>
              </a:rPr>
              <a:t>xxxxxx</a:t>
            </a:r>
            <a:endParaRPr kumimoji="0" lang="en-US" sz="13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3657600" algn="l"/>
              </a:tabLst>
            </a:pPr>
            <a:endParaRPr lang="en-GB" sz="1300" b="1" dirty="0" smtClean="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3657600" algn="l"/>
              </a:tabLst>
            </a:pPr>
            <a:r>
              <a:rPr kumimoji="0" lang="en-GB" sz="1300" b="1" i="0" u="none" strike="noStrike" cap="none" normalizeH="0" baseline="0" dirty="0" smtClean="0">
                <a:ln>
                  <a:noFill/>
                </a:ln>
                <a:solidFill>
                  <a:schemeClr val="tx1"/>
                </a:solidFill>
                <a:effectLst/>
                <a:ea typeface="Times New Roman" pitchFamily="18" charset="0"/>
                <a:cs typeface="Arial" pitchFamily="34" charset="0"/>
              </a:rPr>
              <a:t>F	Review</a:t>
            </a:r>
            <a:endParaRPr kumimoji="0" lang="en-US" sz="13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3657600" algn="l"/>
              </a:tabLst>
            </a:pPr>
            <a:r>
              <a:rPr kumimoji="0" lang="en-GB" sz="1300" b="0" i="0" u="none" strike="noStrike" cap="none" normalizeH="0" baseline="0" dirty="0" smtClean="0">
                <a:ln>
                  <a:noFill/>
                </a:ln>
                <a:solidFill>
                  <a:schemeClr val="tx1"/>
                </a:solidFill>
                <a:effectLst/>
                <a:ea typeface="Times New Roman" pitchFamily="18" charset="0"/>
                <a:cs typeface="Arial" pitchFamily="34" charset="0"/>
              </a:rPr>
              <a:t>I have considered the answers given on the statement of independence and confidentiality and confirmation of fit and proper status.  I am satisfied that the above person is eligible to carry out audit work for this firm. </a:t>
            </a:r>
            <a:endParaRPr kumimoji="0" lang="en-US" sz="13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3657600" algn="l"/>
              </a:tabLst>
            </a:pPr>
            <a:r>
              <a:rPr kumimoji="0" lang="en-GB" sz="1300" b="0" i="0" u="none" strike="noStrike" cap="none" normalizeH="0" baseline="0" dirty="0" smtClean="0">
                <a:ln>
                  <a:noFill/>
                </a:ln>
                <a:solidFill>
                  <a:schemeClr val="tx1"/>
                </a:solidFill>
                <a:effectLst/>
                <a:ea typeface="Times New Roman" pitchFamily="18" charset="0"/>
                <a:cs typeface="Arial" pitchFamily="34" charset="0"/>
              </a:rPr>
              <a:t>Insert details below the reasoning behind the above statement where the answer to any of the above questions is ‘yes’ </a:t>
            </a:r>
          </a:p>
          <a:p>
            <a:pPr marL="0" marR="0" lvl="0" indent="0" algn="just" defTabSz="914400" rtl="0" eaLnBrk="0" fontAlgn="base" latinLnBrk="0" hangingPunct="0">
              <a:lnSpc>
                <a:spcPct val="100000"/>
              </a:lnSpc>
              <a:spcBef>
                <a:spcPct val="0"/>
              </a:spcBef>
              <a:spcAft>
                <a:spcPct val="0"/>
              </a:spcAft>
              <a:buClrTx/>
              <a:buSzTx/>
              <a:buFontTx/>
              <a:buNone/>
              <a:tabLst>
                <a:tab pos="3657600" algn="l"/>
              </a:tabLst>
            </a:pPr>
            <a:endParaRPr lang="en-GB" sz="1300" dirty="0" smtClean="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3657600" algn="l"/>
              </a:tabLst>
            </a:pPr>
            <a:r>
              <a:rPr kumimoji="0" lang="en-GB" sz="1300" b="0" i="0" u="none" strike="noStrike" cap="none" normalizeH="0" baseline="0" dirty="0" smtClean="0">
                <a:ln>
                  <a:noFill/>
                </a:ln>
                <a:solidFill>
                  <a:schemeClr val="tx1"/>
                </a:solidFill>
                <a:effectLst/>
                <a:ea typeface="Times New Roman" pitchFamily="18" charset="0"/>
                <a:cs typeface="Arial" pitchFamily="34" charset="0"/>
              </a:rPr>
              <a:t>Signed _____________________________________	Date </a:t>
            </a:r>
            <a:r>
              <a:rPr kumimoji="0" lang="en-GB" sz="1300" b="0" i="1" u="none" strike="noStrike" cap="none" normalizeH="0" baseline="0" dirty="0" smtClean="0">
                <a:ln>
                  <a:noFill/>
                </a:ln>
                <a:solidFill>
                  <a:schemeClr val="tx1"/>
                </a:solidFill>
                <a:effectLst/>
                <a:ea typeface="Times New Roman" pitchFamily="18" charset="0"/>
                <a:cs typeface="Arial" pitchFamily="34" charset="0"/>
              </a:rPr>
              <a:t>xxxxxxx</a:t>
            </a:r>
            <a:endParaRPr kumimoji="0" lang="en-US" sz="13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3657600" algn="l"/>
              </a:tabLst>
            </a:pPr>
            <a:r>
              <a:rPr kumimoji="0" lang="en-GB" sz="1300" b="0" i="0" u="none" strike="noStrike" cap="none" normalizeH="0" baseline="0" dirty="0" smtClean="0">
                <a:ln>
                  <a:noFill/>
                </a:ln>
                <a:solidFill>
                  <a:schemeClr val="tx1"/>
                </a:solidFill>
                <a:effectLst/>
                <a:ea typeface="Times New Roman" pitchFamily="18" charset="0"/>
                <a:cs typeface="Arial" pitchFamily="34" charset="0"/>
              </a:rPr>
              <a:t>xxxxxxxxxxxxxx</a:t>
            </a:r>
            <a:endParaRPr kumimoji="0" lang="en-GB" sz="1300" b="0" i="0" u="none" strike="noStrike" cap="none" normalizeH="0" baseline="0" dirty="0" smtClean="0">
              <a:ln>
                <a:noFill/>
              </a:ln>
              <a:solidFill>
                <a:schemeClr val="tx1"/>
              </a:solidFill>
              <a:effectLst/>
              <a:cs typeface="Arial" pitchFamily="34" charset="0"/>
            </a:endParaRPr>
          </a:p>
        </p:txBody>
      </p:sp>
      <p:sp>
        <p:nvSpPr>
          <p:cNvPr id="7" name="Rectangle 1"/>
          <p:cNvSpPr>
            <a:spLocks noChangeArrowheads="1"/>
          </p:cNvSpPr>
          <p:nvPr/>
        </p:nvSpPr>
        <p:spPr bwMode="auto">
          <a:xfrm>
            <a:off x="228600" y="6324600"/>
            <a:ext cx="41148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636838" algn="ctr"/>
                <a:tab pos="5273675" algn="r"/>
              </a:tabLst>
            </a:pPr>
            <a:r>
              <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Appendix 1</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636838" algn="ctr"/>
                <a:tab pos="5273675" algn="r"/>
              </a:tabLst>
            </a:pPr>
            <a:r>
              <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ISQC 1 Practical Guidelines for Small and Medium Firms</a:t>
            </a: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23583357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0"/>
            <a:ext cx="7772400" cy="609600"/>
          </a:xfrm>
        </p:spPr>
        <p:txBody>
          <a:bodyPr>
            <a:normAutofit/>
          </a:bodyPr>
          <a:lstStyle/>
          <a:p>
            <a:pPr>
              <a:spcBef>
                <a:spcPts val="1000"/>
              </a:spcBef>
            </a:pPr>
            <a:r>
              <a:rPr lang="en-GB" sz="3100" b="1" smtClean="0">
                <a:solidFill>
                  <a:srgbClr val="0000CC"/>
                </a:solidFill>
                <a:latin typeface="+mn-lt"/>
              </a:rPr>
              <a:t>TECHNOLOGY VS HARD </a:t>
            </a:r>
            <a:r>
              <a:rPr lang="en-GB" sz="3100" b="1" dirty="0" smtClean="0">
                <a:solidFill>
                  <a:srgbClr val="0000CC"/>
                </a:solidFill>
                <a:latin typeface="+mn-lt"/>
              </a:rPr>
              <a:t>COPY </a:t>
            </a:r>
            <a:endParaRPr lang="en-US" sz="3100" b="1" dirty="0" smtClean="0">
              <a:solidFill>
                <a:srgbClr val="0000CC"/>
              </a:solidFill>
              <a:latin typeface="+mn-lt"/>
            </a:endParaRPr>
          </a:p>
        </p:txBody>
      </p:sp>
      <p:pic>
        <p:nvPicPr>
          <p:cNvPr id="1026" name="Picture 2" descr="X:\FORMS\Logo.png"/>
          <p:cNvPicPr>
            <a:picLocks noChangeAspect="1" noChangeArrowheads="1"/>
          </p:cNvPicPr>
          <p:nvPr/>
        </p:nvPicPr>
        <p:blipFill>
          <a:blip r:embed="rId3" cstate="print"/>
          <a:srcRect/>
          <a:stretch>
            <a:fillRect/>
          </a:stretch>
        </p:blipFill>
        <p:spPr bwMode="auto">
          <a:xfrm>
            <a:off x="8153400" y="5867400"/>
            <a:ext cx="609599" cy="679047"/>
          </a:xfrm>
          <a:prstGeom prst="rect">
            <a:avLst/>
          </a:prstGeom>
          <a:noFill/>
        </p:spPr>
      </p:pic>
      <p:pic>
        <p:nvPicPr>
          <p:cNvPr id="5" name="Picture 8" descr="http://xanthus-consulting.com/_images/huge-stack-of-papers.jpg"/>
          <p:cNvPicPr>
            <a:picLocks noChangeAspect="1" noChangeArrowheads="1"/>
          </p:cNvPicPr>
          <p:nvPr/>
        </p:nvPicPr>
        <p:blipFill>
          <a:blip r:embed="rId4" cstate="print"/>
          <a:srcRect/>
          <a:stretch>
            <a:fillRect/>
          </a:stretch>
        </p:blipFill>
        <p:spPr bwMode="auto">
          <a:xfrm>
            <a:off x="5410200" y="609600"/>
            <a:ext cx="1371600" cy="1904999"/>
          </a:xfrm>
          <a:prstGeom prst="rect">
            <a:avLst/>
          </a:prstGeom>
          <a:noFill/>
        </p:spPr>
      </p:pic>
      <p:pic>
        <p:nvPicPr>
          <p:cNvPr id="6" name="Picture 14" descr="http://comps.canstockphoto.com/can-stock-photo_csp2590810.jpg"/>
          <p:cNvPicPr>
            <a:picLocks noChangeAspect="1" noChangeArrowheads="1"/>
          </p:cNvPicPr>
          <p:nvPr/>
        </p:nvPicPr>
        <p:blipFill>
          <a:blip r:embed="rId5" cstate="print"/>
          <a:srcRect l="3076" r="4615" b="8169"/>
          <a:stretch>
            <a:fillRect/>
          </a:stretch>
        </p:blipFill>
        <p:spPr bwMode="auto">
          <a:xfrm>
            <a:off x="1295400" y="3810000"/>
            <a:ext cx="5486400" cy="2743200"/>
          </a:xfrm>
          <a:prstGeom prst="rect">
            <a:avLst/>
          </a:prstGeom>
          <a:noFill/>
        </p:spPr>
      </p:pic>
      <p:pic>
        <p:nvPicPr>
          <p:cNvPr id="7" name="Picture 10" descr="https://encrypted-tbn3.gstatic.com/images?q=tbn:ANd9GcTJE5mapPoZhYk9uW_amApOdKwK9kR7M3e-lUY0jPEEYbmR1xFqGg"/>
          <p:cNvPicPr>
            <a:picLocks noChangeAspect="1" noChangeArrowheads="1"/>
          </p:cNvPicPr>
          <p:nvPr/>
        </p:nvPicPr>
        <p:blipFill>
          <a:blip r:embed="rId6" cstate="print"/>
          <a:srcRect/>
          <a:stretch>
            <a:fillRect/>
          </a:stretch>
        </p:blipFill>
        <p:spPr bwMode="auto">
          <a:xfrm>
            <a:off x="6629400" y="2209800"/>
            <a:ext cx="1590675" cy="2022316"/>
          </a:xfrm>
          <a:prstGeom prst="rect">
            <a:avLst/>
          </a:prstGeom>
          <a:noFill/>
        </p:spPr>
      </p:pic>
      <p:pic>
        <p:nvPicPr>
          <p:cNvPr id="8" name="Picture 6" descr="https://encrypted-tbn3.gstatic.com/images?q=tbn:ANd9GcSZ9lXSPQGQD_pLUQlMEwp-0t1TwnsxY8wFiu700MNHWFEHdH-8ug"/>
          <p:cNvPicPr>
            <a:picLocks noChangeAspect="1" noChangeArrowheads="1"/>
          </p:cNvPicPr>
          <p:nvPr/>
        </p:nvPicPr>
        <p:blipFill>
          <a:blip r:embed="rId7" cstate="print"/>
          <a:srcRect/>
          <a:stretch>
            <a:fillRect/>
          </a:stretch>
        </p:blipFill>
        <p:spPr bwMode="auto">
          <a:xfrm>
            <a:off x="838200" y="685800"/>
            <a:ext cx="1295400" cy="1494693"/>
          </a:xfrm>
          <a:prstGeom prst="rect">
            <a:avLst/>
          </a:prstGeom>
          <a:noFill/>
        </p:spPr>
      </p:pic>
      <p:pic>
        <p:nvPicPr>
          <p:cNvPr id="58370" name="Picture 2" descr="https://encrypted-tbn2.gstatic.com/images?q=tbn:ANd9GcRmAjuEZLRtMMX2glpvMfDmYXmcwLQm5Gjm8cr4meWJK8_0ujKV"/>
          <p:cNvPicPr>
            <a:picLocks noChangeAspect="1" noChangeArrowheads="1"/>
          </p:cNvPicPr>
          <p:nvPr/>
        </p:nvPicPr>
        <p:blipFill>
          <a:blip r:embed="rId8" cstate="print"/>
          <a:srcRect/>
          <a:stretch>
            <a:fillRect/>
          </a:stretch>
        </p:blipFill>
        <p:spPr bwMode="auto">
          <a:xfrm>
            <a:off x="762000" y="2438400"/>
            <a:ext cx="1219199" cy="1219199"/>
          </a:xfrm>
          <a:prstGeom prst="rect">
            <a:avLst/>
          </a:prstGeom>
          <a:noFill/>
        </p:spPr>
      </p:pic>
      <p:pic>
        <p:nvPicPr>
          <p:cNvPr id="10" name="Picture 4" descr="http://www.picturesof.net/_images_300/an_office_worker_scanning_in_a_document_royalty_free_080728-190403-922037.jpg"/>
          <p:cNvPicPr>
            <a:picLocks noChangeAspect="1" noChangeArrowheads="1"/>
          </p:cNvPicPr>
          <p:nvPr/>
        </p:nvPicPr>
        <p:blipFill>
          <a:blip r:embed="rId9" cstate="print"/>
          <a:srcRect/>
          <a:stretch>
            <a:fillRect/>
          </a:stretch>
        </p:blipFill>
        <p:spPr bwMode="auto">
          <a:xfrm>
            <a:off x="2286000" y="685800"/>
            <a:ext cx="1447800" cy="1317498"/>
          </a:xfrm>
          <a:prstGeom prst="rect">
            <a:avLst/>
          </a:prstGeom>
          <a:noFill/>
        </p:spPr>
      </p:pic>
      <p:pic>
        <p:nvPicPr>
          <p:cNvPr id="58372" name="Picture 4" descr="http://4.bp.blogspot.com/-uTwsb03vb8w/T3qcsCwzANI/AAAAAAAABmg/b6jY4_jKTeY/s1600/Carbonite+Backup.jpg"/>
          <p:cNvPicPr>
            <a:picLocks noChangeAspect="1" noChangeArrowheads="1"/>
          </p:cNvPicPr>
          <p:nvPr/>
        </p:nvPicPr>
        <p:blipFill>
          <a:blip r:embed="rId10" cstate="print"/>
          <a:srcRect/>
          <a:stretch>
            <a:fillRect/>
          </a:stretch>
        </p:blipFill>
        <p:spPr bwMode="auto">
          <a:xfrm>
            <a:off x="2057400" y="2057400"/>
            <a:ext cx="1309600" cy="1447800"/>
          </a:xfrm>
          <a:prstGeom prst="rect">
            <a:avLst/>
          </a:prstGeom>
          <a:noFill/>
        </p:spPr>
      </p:pic>
      <p:sp>
        <p:nvSpPr>
          <p:cNvPr id="58374" name="AutoShape 6" descr="data:image/jpeg;base64,/9j/4AAQSkZJRgABAQAAAQABAAD/2wCEAAkGBxQSEhQUEBQVFRUVFRUUGBQUFhQQFBUWGBUXFhcSFBQYHCggGBwlGxQVITEhJSksLi4uFx8zODMsNygtLisBCgoKDg0OGBAQGywfHCUuLDcsKywuLSwsLywsLCwsLCssLDcsNywsLCwsLCwsLCwrKywuLDcsLCssOCssNzQrOP/AABEIAJoAywMBIgACEQEDEQH/xAAcAAEAAgIDAQAAAAAAAAAAAAAAAQYFBwIDBAj/xAA5EAACAQIEAwUGBAYCAwAAAAABAgADEQQSITEFBkETIlFhcQcyQoGRoRQjUnIzYoKxweGS0UOi0v/EABoBAQADAQEBAAAAAAAAAAAAAAABAgQFAwb/xAAiEQEAAgIDAAIDAQEAAAAAAAAAAQIDEQQSITFBBRMigVH/2gAMAwEAAhEDEQA/AN4xEQEREBERAREQEREBERAREQEREBERAREQEREBERAREQEREBEiIExIiBMSIgTEiLwJiReCYExMTxTmTC4f+PXpoR8OYFv+I1+07OE8doYlc2HqK48jqPIjcQt0trevGSiReIVTEiIExIiBMSIgTEiTAREQERECIiICIiAnB6oUXYgAbkmwHzlQ9oXH+zwzph6pWtpqlmIF+8Ceml5prE8Sq1gRVq1HBNyruzC/iVvaVm2mvj8Wc3u9N/YnmnCpf80PY2PZ9+x3tcaSp8b5vrVe7hj2Cfryh6p9L91fvKByzV1dPIMB6aG32mdItJrLzz4f136mH5lxagD8RUaw3bISdT71lGs4V+LVn/iVGb1ZrfS8x4Gg9P8Ac7E3ExTe3b5d2OPi/VEzHunkbgVMkkFwTqTcMST1JIuTMzylw9qGKU0nY5+6wIA7oGYtceG39UhVlg5Tw92qVCPd/KX10d2+6D5GX5OWMWKbuNXLe38TPi4U+IsPAj6Gc63HqdMXqXUWNtC17bgW6zwiV/i9TNV/YMo9dyfvb5TncDl5sl+s+wZcdYjcLdh+ZcK5CrWTM2gW9mv4WO0yoa+01hVoUypNXKFUFmZtMoAuWLdLeMwvB/aq1Otlanmw1woYlu2C7do99PO24E7cbZ7dfpuqJjsFxmlVUOrKVOzqQyH+oafKe9XB2MlRyiIgIEQIExEQERECIiQTAqPHvaHhcM7U+/VdbhhTAsrD4SxIF/7TXuP9oOJr1B2hFOjexpU7jun4mc6sRv0HlO72pcJKYlcQilade4JOn5igX06Bl1H7TKYBN2HDS1d/bPe9onS616IIK+I/v1lLqJlJHgSPpLLwHFZ6eU+9T08SVPun5bTDcbpgVmtbWx01sT0PhMOXHNZ07H43L/Wv+uHCq+SsjE6Xynws2hJP0lkxmPpIDmqJexsAbnXTpKfaSiaqB1ZRp+4Ty3p0M3FrltFplZpzptYgziw1k2mHfrd1ia9fp7PxigEm+gv4y98LwvZUUQ7hbt+5u833P2lI4Fg+1xFNTsp7RvRDcA+rZfpNhTD+QzzaIpLk5sGPFfVXGo9gTvYXt421tK7TUnXcnX5n/cshlN9oXMK4an2VOwxFVTZhvSpnQ1T/ADHUKPnK/i8vTJqI3tjzRuFS5849nY4Wify1P5rD43B0pKf0r18T6So01tt6ybWFh/3PfwPhL4qstKnpfVn6U02Lk+PQDqfnPptMS0ey3A1zVepRc06I0ddClapbRMp0uBYlt9QJtalmUbFbW1F8s6OAcNSiiU6QyogygdfEsfEk6kyxpSBGo+Uy58f7I8nUvWk9flj8LxM5wj9RcTMSt4vBIMR+VUU1FUM1DMudUuQGVd7XB+kzmFxKsNDr4Hf6S+KLRWItO5VtMTPj0QIgT0VTERAREQPBxXi1HDKGruEBIAvqSTpoo1M13x3n6q1cfhbClTYEAjWvbcMT7qnW1vIzPe0HgIqZcT3z2S5aioe92V7lkFveXe3WaurAKxCtmUE2YCwI6NbpeWiPHhlvarcfFMNS4pgCKbaVFzU2606i6rcdCGFiPWaGqIykh1KspKsp+FgbMvyIl95D5j/DVuzqNahWbUk2FOqdBUv0VtAfOx6mY32npQ/Gl8PUVi63qqhzBKgsASw0uy2037omjj3620reYtXsqSVCpupKm1rqSDbwuJ1KLH11+YnKQ+lj4Gas1ItSV+LkmmWsuc7cIt6lP9w+1z/idVp6eGi9VPLMf/W3+ZxLfD6+vrPCcrTisk3+HVjYKPFibKPqRMUtEzqFs5KwllqVTu5CL+xPD1Yt9JZp5sDhRSppTXZFC/Qan63+s54rEpTRnqMFRAWZjsFHWcTLecmSdOHlv2tNmP5l42mDoNVfU+6lO+tSoRonp1PgJo/GYupWqNVrNmqOczHYeQA6AbAeUyXNPHmxtftGuqKCtKmfhTxP8zbn6TET6Lg8SMNdz8y5+TJ2lFpleXuO1cJU7SllINg9N/cqKDcAkaqRc2YbX2Mxcm06DxfQPKXMmHxq/ktlqLbNRewqJ52+Jf5hMlzPx5MDhnrVNSBZEvY1Kh91F9T9rz5zwtd6bq9NmR1N1dDldT5H/Gxll4nxxuJikMTVWnXpApTv3MLXLbXO9CsfduSVPS1zanX1bbF/j8RiMWKqM5xVWoAjUyQwc6KiHogHQ6WBJ8Zujj/F1wGGpVMW2bEHIh7IBTVf4iFvqALk+kwHs35ZGDp1Mdjx2TKrZVqWHY0l992O2ZrHY7W8Zr3m/mF8fiWrNcIBlpUzcZKd9yP1NufkOknSG7+WebKGMS9NxmGjKe6wPmplgBnzJwSpUXEUmpXzh1tl0JGYZlv4WvPongWIL07tEjJxESAiIgcWW+807z1y+cJVvTH5NQ3X+RuqX+4m454ON8LTE0WpVNmGh6qejDzElTJTtDQZP6ttvWeSumgCgADYDQCZTi/DnoVWpVB3kNiehHRl8jPC0vE69YfYnTwETg2s7SLG06jOjjvFqrxP25K2gnrwGbMxQDMKbFQdBe4teYypTzW7xXK19Da97afadwxljdGa9rXTa1/E6Tk5sc9piH1nHz1nFFpnSy4QvkXtMof4guqjXpMxy6itiUzOq5QzrmIGZxooAO5Fy1vKUfDY3EVGy0Szt55SPmbWl74PylXrJ+c6lj0CAqNNjfc+cxX4953CcnNwzWadv9W3geBq0aWStXfENmJFR1VWym1lsPCx185rT2kc0Gu/4fDm9Km3fI/8tQHa/wCldrdTfwlzo8r46h/Argbd0hmT/ixP2tMLx7kmtXLVDRSlX3NSgT2VXzqUXF1b+ZTM3H4dqZZvkjbl5bV1qstcAeMgT18S4fVw75K6FG312I8VOxE8t52YZJhMCROUKl5I89jpY7GAs5WkpZFuO4hsP+Gas5oAhuzNjtsuci+W4vlvaY+cZn+VeDnEVQSDkU6+Z6L/ANwfKyez7l0m1Rx3mtYdVX08TNw4PDhFAEx/AeHCmgPWZYSiUxEQERECIiIFQ9oPLn4ml2tJb1qQNgN3Xqlup6iadafSM1N7RuW+xft6Q/LqHvAbI56+QP8AeWiWfNTzcKBiE0uJ4lzZjmIy20HX5mZEjpPNVwQfSxuegvr8p7Y8nVmidPDUrKTZRnPppMvwXlyriTrcL6WX0HjLHyxyWWINRdP0/wD1Nq8H4ClIC4HpK5M02lppSZj+vhgeVuT0pKLLbxJ3PqZdaGHVBZROwC20meL3iNEgqJMQliOYOXKGMpmnXQHwYaMp/UrdDNH84cj18CxazVaHSqBqvlUA29dvSfQ84VaQYEMAQdCDqCPCB8qAybzanO3sv96rw8WO7UCbA6b0j0PltNW1KZVirqVZTYqwKsp8CDLbJBOQkKJyUSUO/BYVqrqiDvMbf79JuvkrgC0kXTQdfE9TKt7P+XTo7r3m8fhXoJtrDUAigCVlLtAgRAkCYiICIiBEREBOjHYRKtNqdQXVwQR5Gd8QND4/k6tQxD0aaMwvmFQghChOjFvHpbfSXDlnk4LZmFz1Y6fQdJsWrSDbi8mmgGgEnbzrjiJ28+DwK0x3RPVJiQ9ERJiBESYgREmIEWlW5w5HoY5bkZKwHdqro3o36h6y1RA+aOYeAV8DU7PELYH3ag9xx5HofIz3cncGNermYXRCP6m3t6Deb+4lw6nXQ06yK6ncMAw+hmP4by3RoWFJQqrso2EbHfwTACmg8Zk4AiAgRAgTERAREQIiTECIkxAiTEQEREBERAREQEREBERASJMQIiTECIEmICIiAiIgIiICIiAiIgIiICIiAiIgIiICIiAiIgIiICIiAiIg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58376" name="AutoShape 8" descr="data:image/jpeg;base64,/9j/4AAQSkZJRgABAQAAAQABAAD/2wCEAAkGBxQSEhQUEBQVFRUVFRUUGBQUFhQQFBUWGBUXFhcSFBQYHCggGBwlGxQVITEhJSksLi4uFx8zODMsNygtLisBCgoKDg0OGBAQGywfHCUuLDcsKywuLSwsLywsLCwsLCssLDcsNywsLCwsLCwsLCwrKywuLDcsLCssOCssNzQrOP/AABEIAJoAywMBIgACEQEDEQH/xAAcAAEAAgIDAQAAAAAAAAAAAAAAAQYFBwIDBAj/xAA5EAACAQIEAwUGBAYCAwAAAAABAgADEQQSITEFBkETIlFhcQcyQoGRoRQjUnIzYoKxweGS0UOi0v/EABoBAQADAQEBAAAAAAAAAAAAAAABAgQFAwb/xAAiEQEAAgIDAAIDAQEAAAAAAAAAAQIDEQQSITFBBRMigVH/2gAMAwEAAhEDEQA/AN4xEQEREBERAREQEREBERAREQEREBERAREQEREBERAREQEREBEiIExIiBMSIgTEiLwJiReCYExMTxTmTC4f+PXpoR8OYFv+I1+07OE8doYlc2HqK48jqPIjcQt0trevGSiReIVTEiIExIiBMSIgTEiTAREQERECIiICIiAnB6oUXYgAbkmwHzlQ9oXH+zwzph6pWtpqlmIF+8Ceml5prE8Sq1gRVq1HBNyruzC/iVvaVm2mvj8Wc3u9N/YnmnCpf80PY2PZ9+x3tcaSp8b5vrVe7hj2Cfryh6p9L91fvKByzV1dPIMB6aG32mdItJrLzz4f136mH5lxagD8RUaw3bISdT71lGs4V+LVn/iVGb1ZrfS8x4Gg9P8Ac7E3ExTe3b5d2OPi/VEzHunkbgVMkkFwTqTcMST1JIuTMzylw9qGKU0nY5+6wIA7oGYtceG39UhVlg5Tw92qVCPd/KX10d2+6D5GX5OWMWKbuNXLe38TPi4U+IsPAj6Gc63HqdMXqXUWNtC17bgW6zwiV/i9TNV/YMo9dyfvb5TncDl5sl+s+wZcdYjcLdh+ZcK5CrWTM2gW9mv4WO0yoa+01hVoUypNXKFUFmZtMoAuWLdLeMwvB/aq1Otlanmw1woYlu2C7do99PO24E7cbZ7dfpuqJjsFxmlVUOrKVOzqQyH+oafKe9XB2MlRyiIgIEQIExEQERECIiQTAqPHvaHhcM7U+/VdbhhTAsrD4SxIF/7TXuP9oOJr1B2hFOjexpU7jun4mc6sRv0HlO72pcJKYlcQilade4JOn5igX06Bl1H7TKYBN2HDS1d/bPe9onS616IIK+I/v1lLqJlJHgSPpLLwHFZ6eU+9T08SVPun5bTDcbpgVmtbWx01sT0PhMOXHNZ07H43L/Wv+uHCq+SsjE6Xynws2hJP0lkxmPpIDmqJexsAbnXTpKfaSiaqB1ZRp+4Ty3p0M3FrltFplZpzptYgziw1k2mHfrd1ia9fp7PxigEm+gv4y98LwvZUUQ7hbt+5u833P2lI4Fg+1xFNTsp7RvRDcA+rZfpNhTD+QzzaIpLk5sGPFfVXGo9gTvYXt421tK7TUnXcnX5n/cshlN9oXMK4an2VOwxFVTZhvSpnQ1T/ADHUKPnK/i8vTJqI3tjzRuFS5849nY4Wify1P5rD43B0pKf0r18T6So01tt6ybWFh/3PfwPhL4qstKnpfVn6U02Lk+PQDqfnPptMS0ey3A1zVepRc06I0ddClapbRMp0uBYlt9QJtalmUbFbW1F8s6OAcNSiiU6QyogygdfEsfEk6kyxpSBGo+Uy58f7I8nUvWk9flj8LxM5wj9RcTMSt4vBIMR+VUU1FUM1DMudUuQGVd7XB+kzmFxKsNDr4Hf6S+KLRWItO5VtMTPj0QIgT0VTERAREQPBxXi1HDKGruEBIAvqSTpoo1M13x3n6q1cfhbClTYEAjWvbcMT7qnW1vIzPe0HgIqZcT3z2S5aioe92V7lkFveXe3WaurAKxCtmUE2YCwI6NbpeWiPHhlvarcfFMNS4pgCKbaVFzU2606i6rcdCGFiPWaGqIykh1KspKsp+FgbMvyIl95D5j/DVuzqNahWbUk2FOqdBUv0VtAfOx6mY32npQ/Gl8PUVi63qqhzBKgsASw0uy2037omjj3620reYtXsqSVCpupKm1rqSDbwuJ1KLH11+YnKQ+lj4Gas1ItSV+LkmmWsuc7cIt6lP9w+1z/idVp6eGi9VPLMf/W3+ZxLfD6+vrPCcrTisk3+HVjYKPFibKPqRMUtEzqFs5KwllqVTu5CL+xPD1Yt9JZp5sDhRSppTXZFC/Qan63+s54rEpTRnqMFRAWZjsFHWcTLecmSdOHlv2tNmP5l42mDoNVfU+6lO+tSoRonp1PgJo/GYupWqNVrNmqOczHYeQA6AbAeUyXNPHmxtftGuqKCtKmfhTxP8zbn6TET6Lg8SMNdz8y5+TJ2lFpleXuO1cJU7SllINg9N/cqKDcAkaqRc2YbX2Mxcm06DxfQPKXMmHxq/ktlqLbNRewqJ52+Jf5hMlzPx5MDhnrVNSBZEvY1Kh91F9T9rz5zwtd6bq9NmR1N1dDldT5H/Gxll4nxxuJikMTVWnXpApTv3MLXLbXO9CsfduSVPS1zanX1bbF/j8RiMWKqM5xVWoAjUyQwc6KiHogHQ6WBJ8Zujj/F1wGGpVMW2bEHIh7IBTVf4iFvqALk+kwHs35ZGDp1Mdjx2TKrZVqWHY0l992O2ZrHY7W8Zr3m/mF8fiWrNcIBlpUzcZKd9yP1NufkOknSG7+WebKGMS9NxmGjKe6wPmplgBnzJwSpUXEUmpXzh1tl0JGYZlv4WvPongWIL07tEjJxESAiIgcWW+807z1y+cJVvTH5NQ3X+RuqX+4m454ON8LTE0WpVNmGh6qejDzElTJTtDQZP6ttvWeSumgCgADYDQCZTi/DnoVWpVB3kNiehHRl8jPC0vE69YfYnTwETg2s7SLG06jOjjvFqrxP25K2gnrwGbMxQDMKbFQdBe4teYypTzW7xXK19Da97afadwxljdGa9rXTa1/E6Tk5sc9piH1nHz1nFFpnSy4QvkXtMof4guqjXpMxy6itiUzOq5QzrmIGZxooAO5Fy1vKUfDY3EVGy0Szt55SPmbWl74PylXrJ+c6lj0CAqNNjfc+cxX4953CcnNwzWadv9W3geBq0aWStXfENmJFR1VWym1lsPCx185rT2kc0Gu/4fDm9Km3fI/8tQHa/wCldrdTfwlzo8r46h/Argbd0hmT/ixP2tMLx7kmtXLVDRSlX3NSgT2VXzqUXF1b+ZTM3H4dqZZvkjbl5bV1qstcAeMgT18S4fVw75K6FG312I8VOxE8t52YZJhMCROUKl5I89jpY7GAs5WkpZFuO4hsP+Gas5oAhuzNjtsuci+W4vlvaY+cZn+VeDnEVQSDkU6+Z6L/ANwfKyez7l0m1Rx3mtYdVX08TNw4PDhFAEx/AeHCmgPWZYSiUxEQERECIiIFQ9oPLn4ml2tJb1qQNgN3Xqlup6iadafSM1N7RuW+xft6Q/LqHvAbI56+QP8AeWiWfNTzcKBiE0uJ4lzZjmIy20HX5mZEjpPNVwQfSxuegvr8p7Y8nVmidPDUrKTZRnPppMvwXlyriTrcL6WX0HjLHyxyWWINRdP0/wD1Nq8H4ClIC4HpK5M02lppSZj+vhgeVuT0pKLLbxJ3PqZdaGHVBZROwC20meL3iNEgqJMQliOYOXKGMpmnXQHwYaMp/UrdDNH84cj18CxazVaHSqBqvlUA29dvSfQ84VaQYEMAQdCDqCPCB8qAybzanO3sv96rw8WO7UCbA6b0j0PltNW1KZVirqVZTYqwKsp8CDLbJBOQkKJyUSUO/BYVqrqiDvMbf79JuvkrgC0kXTQdfE9TKt7P+XTo7r3m8fhXoJtrDUAigCVlLtAgRAkCYiICIiBEREBOjHYRKtNqdQXVwQR5Gd8QND4/k6tQxD0aaMwvmFQghChOjFvHpbfSXDlnk4LZmFz1Y6fQdJsWrSDbi8mmgGgEnbzrjiJ28+DwK0x3RPVJiQ9ERJiBESYgREmIEWlW5w5HoY5bkZKwHdqro3o36h6y1RA+aOYeAV8DU7PELYH3ag9xx5HofIz3cncGNermYXRCP6m3t6Deb+4lw6nXQ06yK6ncMAw+hmP4by3RoWFJQqrso2EbHfwTACmg8Zk4AiAgRAgTERAREQIiTECIkxAiTEQEREBERAREQEREBERASJMQIiTECIEmICIiAiIgIiICIiAiIgIiICIiAiIgIiICIiAiIgIiICIiAiIg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pic>
        <p:nvPicPr>
          <p:cNvPr id="14" name="Picture 4" descr="http://amigakit.leamancomputing.com/catalog/images/floppy_disk.jpg"/>
          <p:cNvPicPr>
            <a:picLocks noChangeAspect="1" noChangeArrowheads="1"/>
          </p:cNvPicPr>
          <p:nvPr/>
        </p:nvPicPr>
        <p:blipFill>
          <a:blip r:embed="rId11" cstate="print"/>
          <a:srcRect/>
          <a:stretch>
            <a:fillRect/>
          </a:stretch>
        </p:blipFill>
        <p:spPr bwMode="auto">
          <a:xfrm>
            <a:off x="6629400" y="685800"/>
            <a:ext cx="1676400" cy="1273800"/>
          </a:xfrm>
          <a:prstGeom prst="rect">
            <a:avLst/>
          </a:prstGeom>
          <a:noFill/>
        </p:spPr>
      </p:pic>
    </p:spTree>
    <p:extLst>
      <p:ext uri="{BB962C8B-B14F-4D97-AF65-F5344CB8AC3E}">
        <p14:creationId xmlns="" xmlns:p14="http://schemas.microsoft.com/office/powerpoint/2010/main" val="23583357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1695450"/>
          </a:xfrm>
        </p:spPr>
        <p:txBody>
          <a:bodyPr>
            <a:normAutofit/>
          </a:bodyPr>
          <a:lstStyle/>
          <a:p>
            <a:r>
              <a:rPr lang="en-GB" dirty="0" smtClean="0">
                <a:solidFill>
                  <a:srgbClr val="000099"/>
                </a:solidFill>
                <a:latin typeface="Impact" pitchFamily="34" charset="0"/>
              </a:rPr>
              <a:t/>
            </a:r>
            <a:br>
              <a:rPr lang="en-GB" dirty="0" smtClean="0">
                <a:solidFill>
                  <a:srgbClr val="000099"/>
                </a:solidFill>
                <a:latin typeface="Impact" pitchFamily="34" charset="0"/>
              </a:rPr>
            </a:br>
            <a:endParaRPr lang="en-GB" dirty="0">
              <a:solidFill>
                <a:srgbClr val="000099"/>
              </a:solidFill>
              <a:latin typeface="Impact" pitchFamily="34" charset="0"/>
            </a:endParaRPr>
          </a:p>
        </p:txBody>
      </p:sp>
      <p:sp>
        <p:nvSpPr>
          <p:cNvPr id="3" name="Subtitle 2"/>
          <p:cNvSpPr>
            <a:spLocks noGrp="1"/>
          </p:cNvSpPr>
          <p:nvPr>
            <p:ph type="subTitle" idx="1"/>
          </p:nvPr>
        </p:nvSpPr>
        <p:spPr>
          <a:xfrm>
            <a:off x="533400" y="457201"/>
            <a:ext cx="7239000" cy="6705600"/>
          </a:xfrm>
        </p:spPr>
        <p:txBody>
          <a:bodyPr>
            <a:normAutofit fontScale="77500" lnSpcReduction="20000"/>
          </a:bodyPr>
          <a:lstStyle/>
          <a:p>
            <a:r>
              <a:rPr lang="en-JM" sz="1200" b="1" dirty="0" smtClean="0">
                <a:solidFill>
                  <a:schemeClr val="tx1"/>
                </a:solidFill>
              </a:rPr>
              <a:t>PRACTITIONER'S </a:t>
            </a:r>
            <a:r>
              <a:rPr lang="en-JM" sz="1200" b="1" dirty="0">
                <a:solidFill>
                  <a:schemeClr val="tx1"/>
                </a:solidFill>
              </a:rPr>
              <a:t>NAME</a:t>
            </a:r>
            <a:endParaRPr lang="en-GB" sz="1200" dirty="0">
              <a:solidFill>
                <a:schemeClr val="tx1"/>
              </a:solidFill>
            </a:endParaRPr>
          </a:p>
          <a:p>
            <a:r>
              <a:rPr lang="en-JM" sz="1200" b="1" dirty="0">
                <a:solidFill>
                  <a:schemeClr val="tx1"/>
                </a:solidFill>
              </a:rPr>
              <a:t>WORKING PAPER FILE INDEX</a:t>
            </a:r>
            <a:endParaRPr lang="en-GB" sz="1200" dirty="0">
              <a:solidFill>
                <a:schemeClr val="tx1"/>
              </a:solidFill>
            </a:endParaRPr>
          </a:p>
          <a:p>
            <a:r>
              <a:rPr lang="en-JM" sz="1200" b="1" dirty="0">
                <a:solidFill>
                  <a:schemeClr val="tx1"/>
                </a:solidFill>
              </a:rPr>
              <a:t>CLIENT NAME</a:t>
            </a:r>
            <a:endParaRPr lang="en-GB" sz="1200" dirty="0">
              <a:solidFill>
                <a:schemeClr val="tx1"/>
              </a:solidFill>
            </a:endParaRPr>
          </a:p>
          <a:p>
            <a:r>
              <a:rPr lang="en-JM" sz="1200" b="1" dirty="0">
                <a:solidFill>
                  <a:schemeClr val="tx1"/>
                </a:solidFill>
              </a:rPr>
              <a:t>Financial Audit Year ended…March 31, 20XX</a:t>
            </a:r>
            <a:endParaRPr lang="en-GB" sz="1200" dirty="0">
              <a:solidFill>
                <a:schemeClr val="tx1"/>
              </a:solidFill>
            </a:endParaRPr>
          </a:p>
          <a:p>
            <a:r>
              <a:rPr lang="en-JM" sz="1200" i="1" dirty="0">
                <a:solidFill>
                  <a:schemeClr val="tx1"/>
                </a:solidFill>
              </a:rPr>
              <a:t>NB All files are electronically maintained unless otherwise indicated on this index</a:t>
            </a:r>
            <a:endParaRPr lang="en-GB" sz="1200" dirty="0">
              <a:solidFill>
                <a:schemeClr val="tx1"/>
              </a:solidFill>
            </a:endParaRPr>
          </a:p>
          <a:p>
            <a:pPr algn="just"/>
            <a:r>
              <a:rPr lang="en-JM" sz="1200" b="1" dirty="0">
                <a:solidFill>
                  <a:schemeClr val="tx1"/>
                </a:solidFill>
              </a:rPr>
              <a:t>SECTION	</a:t>
            </a:r>
            <a:r>
              <a:rPr lang="en-JM" sz="1200" b="1" dirty="0" smtClean="0">
                <a:solidFill>
                  <a:schemeClr val="tx1"/>
                </a:solidFill>
              </a:rPr>
              <a:t>DETAILS</a:t>
            </a:r>
          </a:p>
          <a:p>
            <a:pPr algn="just">
              <a:spcBef>
                <a:spcPts val="600"/>
              </a:spcBef>
            </a:pPr>
            <a:r>
              <a:rPr lang="en-JM" sz="1200" b="1" dirty="0" smtClean="0">
                <a:solidFill>
                  <a:schemeClr val="tx1"/>
                </a:solidFill>
              </a:rPr>
              <a:t>	</a:t>
            </a:r>
            <a:r>
              <a:rPr lang="en-JM" sz="1400" b="1" dirty="0" smtClean="0">
                <a:solidFill>
                  <a:schemeClr val="tx1"/>
                </a:solidFill>
              </a:rPr>
              <a:t>WORKING PAPER FILE INDEX 20XX</a:t>
            </a:r>
            <a:endParaRPr lang="en-GB" sz="1400" dirty="0" smtClean="0">
              <a:solidFill>
                <a:schemeClr val="tx1"/>
              </a:solidFill>
            </a:endParaRPr>
          </a:p>
          <a:p>
            <a:pPr lvl="2" algn="just"/>
            <a:r>
              <a:rPr lang="en-JM" sz="1400" dirty="0" smtClean="0">
                <a:solidFill>
                  <a:schemeClr val="tx1"/>
                </a:solidFill>
              </a:rPr>
              <a:t>WORK PLAN. 20XX</a:t>
            </a:r>
            <a:endParaRPr lang="en-GB" sz="1400" dirty="0" smtClean="0">
              <a:solidFill>
                <a:schemeClr val="tx1"/>
              </a:solidFill>
            </a:endParaRPr>
          </a:p>
          <a:p>
            <a:pPr lvl="2" algn="just"/>
            <a:r>
              <a:rPr lang="en-JM" sz="1400" dirty="0" smtClean="0">
                <a:solidFill>
                  <a:schemeClr val="tx1"/>
                </a:solidFill>
              </a:rPr>
              <a:t>CONFIRMATION REQUEST.LEGAL.DD/MM/20XX</a:t>
            </a:r>
            <a:endParaRPr lang="en-GB" sz="1400" dirty="0" smtClean="0">
              <a:solidFill>
                <a:schemeClr val="tx1"/>
              </a:solidFill>
            </a:endParaRPr>
          </a:p>
          <a:p>
            <a:pPr lvl="2" algn="just"/>
            <a:r>
              <a:rPr lang="en-JM" sz="1400" dirty="0" smtClean="0">
                <a:solidFill>
                  <a:schemeClr val="tx1"/>
                </a:solidFill>
              </a:rPr>
              <a:t>LITIGATION CONFIRMATION DD 3.6.20XX		HARD</a:t>
            </a:r>
            <a:endParaRPr lang="en-GB" sz="1400" dirty="0" smtClean="0">
              <a:solidFill>
                <a:schemeClr val="tx1"/>
              </a:solidFill>
            </a:endParaRPr>
          </a:p>
          <a:p>
            <a:pPr lvl="2" algn="just">
              <a:spcBef>
                <a:spcPts val="600"/>
              </a:spcBef>
            </a:pPr>
            <a:r>
              <a:rPr lang="en-JM" sz="1400" dirty="0" smtClean="0">
                <a:solidFill>
                  <a:schemeClr val="tx1"/>
                </a:solidFill>
              </a:rPr>
              <a:t>CLIENT ACTIVITIES 20XX</a:t>
            </a:r>
            <a:endParaRPr lang="en-GB" sz="1400" dirty="0" smtClean="0">
              <a:solidFill>
                <a:schemeClr val="tx1"/>
              </a:solidFill>
            </a:endParaRPr>
          </a:p>
          <a:p>
            <a:pPr lvl="2" algn="just"/>
            <a:r>
              <a:rPr lang="en-JM" sz="1400" dirty="0" smtClean="0">
                <a:solidFill>
                  <a:schemeClr val="tx1"/>
                </a:solidFill>
              </a:rPr>
              <a:t>MARKET CHANGES 3.20XX</a:t>
            </a:r>
            <a:endParaRPr lang="en-GB" sz="1400" dirty="0" smtClean="0">
              <a:solidFill>
                <a:schemeClr val="tx1"/>
              </a:solidFill>
            </a:endParaRPr>
          </a:p>
          <a:p>
            <a:pPr lvl="2" algn="just"/>
            <a:r>
              <a:rPr lang="en-JM" sz="1400" dirty="0" smtClean="0">
                <a:solidFill>
                  <a:schemeClr val="tx1"/>
                </a:solidFill>
              </a:rPr>
              <a:t>REPRESENTATION LETTER.20XX</a:t>
            </a:r>
            <a:endParaRPr lang="en-GB" sz="1400" dirty="0" smtClean="0">
              <a:solidFill>
                <a:schemeClr val="tx1"/>
              </a:solidFill>
            </a:endParaRPr>
          </a:p>
          <a:p>
            <a:pPr lvl="2" algn="just"/>
            <a:r>
              <a:rPr lang="en-JM" sz="1400" dirty="0" smtClean="0">
                <a:solidFill>
                  <a:schemeClr val="tx1"/>
                </a:solidFill>
              </a:rPr>
              <a:t>MANAGEMENT LETTER. 20XX			</a:t>
            </a:r>
            <a:r>
              <a:rPr lang="en-GB" sz="1400" dirty="0" smtClean="0">
                <a:solidFill>
                  <a:schemeClr val="tx1"/>
                </a:solidFill>
              </a:rPr>
              <a:t>HARD</a:t>
            </a:r>
          </a:p>
          <a:p>
            <a:pPr lvl="2" algn="just"/>
            <a:r>
              <a:rPr lang="en-JM" sz="1400" dirty="0" smtClean="0">
                <a:solidFill>
                  <a:schemeClr val="tx1"/>
                </a:solidFill>
              </a:rPr>
              <a:t>ENGAGEMENT LETTER.3.20XX</a:t>
            </a:r>
            <a:endParaRPr lang="en-GB" sz="1400" dirty="0" smtClean="0">
              <a:solidFill>
                <a:schemeClr val="tx1"/>
              </a:solidFill>
            </a:endParaRPr>
          </a:p>
          <a:p>
            <a:pPr lvl="2" algn="just"/>
            <a:r>
              <a:rPr lang="en-JM" sz="1400" dirty="0" smtClean="0">
                <a:solidFill>
                  <a:schemeClr val="tx1"/>
                </a:solidFill>
              </a:rPr>
              <a:t>FIT &amp; PROPER. CPH</a:t>
            </a:r>
            <a:endParaRPr lang="en-GB" sz="1400" dirty="0" smtClean="0">
              <a:solidFill>
                <a:schemeClr val="tx1"/>
              </a:solidFill>
            </a:endParaRPr>
          </a:p>
          <a:p>
            <a:pPr lvl="2" algn="just"/>
            <a:r>
              <a:rPr lang="en-JM" sz="1400" dirty="0" smtClean="0">
                <a:solidFill>
                  <a:schemeClr val="tx1"/>
                </a:solidFill>
              </a:rPr>
              <a:t>FIT &amp; PROPER. KW</a:t>
            </a:r>
          </a:p>
          <a:p>
            <a:pPr lvl="2" algn="just"/>
            <a:r>
              <a:rPr lang="en-JM" sz="1400" dirty="0" smtClean="0">
                <a:solidFill>
                  <a:schemeClr val="tx1"/>
                </a:solidFill>
              </a:rPr>
              <a:t>AUDITED FS.31.20XX.</a:t>
            </a:r>
            <a:endParaRPr lang="en-GB" sz="1400" dirty="0" smtClean="0">
              <a:solidFill>
                <a:schemeClr val="tx1"/>
              </a:solidFill>
            </a:endParaRPr>
          </a:p>
          <a:p>
            <a:pPr lvl="2" algn="just">
              <a:spcBef>
                <a:spcPts val="600"/>
              </a:spcBef>
            </a:pPr>
            <a:r>
              <a:rPr lang="en-JM" sz="1400" b="1" dirty="0" smtClean="0">
                <a:solidFill>
                  <a:schemeClr val="tx1"/>
                </a:solidFill>
              </a:rPr>
              <a:t>CASH &amp; CASH EQUIVALENTS</a:t>
            </a:r>
            <a:endParaRPr lang="en-GB" sz="1400" dirty="0" smtClean="0">
              <a:solidFill>
                <a:schemeClr val="tx1"/>
              </a:solidFill>
            </a:endParaRPr>
          </a:p>
          <a:p>
            <a:pPr lvl="2" algn="just"/>
            <a:r>
              <a:rPr lang="en-JM" sz="1400" dirty="0" smtClean="0">
                <a:solidFill>
                  <a:schemeClr val="tx1"/>
                </a:solidFill>
              </a:rPr>
              <a:t>AUDIT PROGRAMME .CASH &amp; CASH EQUIVALENTS</a:t>
            </a:r>
            <a:endParaRPr lang="en-GB" sz="1400" dirty="0" smtClean="0">
              <a:solidFill>
                <a:schemeClr val="tx1"/>
              </a:solidFill>
            </a:endParaRPr>
          </a:p>
          <a:p>
            <a:pPr lvl="2" algn="just"/>
            <a:r>
              <a:rPr lang="en-JM" sz="1400" dirty="0" smtClean="0">
                <a:solidFill>
                  <a:schemeClr val="tx1"/>
                </a:solidFill>
              </a:rPr>
              <a:t>BNS. RECON 3.20XX			</a:t>
            </a:r>
            <a:r>
              <a:rPr lang="en-GB" sz="1400" dirty="0" smtClean="0">
                <a:solidFill>
                  <a:schemeClr val="tx1"/>
                </a:solidFill>
              </a:rPr>
              <a:t>HARD</a:t>
            </a:r>
          </a:p>
          <a:p>
            <a:pPr lvl="2" algn="just"/>
            <a:r>
              <a:rPr lang="en-JM" sz="1400" dirty="0" smtClean="0">
                <a:solidFill>
                  <a:schemeClr val="tx1"/>
                </a:solidFill>
              </a:rPr>
              <a:t>BNS. STATEMENT. .3.20XX</a:t>
            </a:r>
            <a:endParaRPr lang="en-GB" sz="1400" dirty="0" smtClean="0">
              <a:solidFill>
                <a:schemeClr val="tx1"/>
              </a:solidFill>
            </a:endParaRPr>
          </a:p>
          <a:p>
            <a:pPr algn="just">
              <a:spcBef>
                <a:spcPts val="600"/>
              </a:spcBef>
            </a:pPr>
            <a:r>
              <a:rPr lang="en-JM" sz="1300" b="1" dirty="0" smtClean="0">
                <a:solidFill>
                  <a:schemeClr val="tx1"/>
                </a:solidFill>
              </a:rPr>
              <a:t>	</a:t>
            </a:r>
            <a:r>
              <a:rPr lang="en-JM" sz="1400" b="1" dirty="0" smtClean="0">
                <a:solidFill>
                  <a:schemeClr val="tx1"/>
                </a:solidFill>
              </a:rPr>
              <a:t>INVESTMENTS</a:t>
            </a:r>
            <a:endParaRPr lang="en-GB" sz="1400" dirty="0" smtClean="0">
              <a:solidFill>
                <a:schemeClr val="tx1"/>
              </a:solidFill>
            </a:endParaRPr>
          </a:p>
          <a:p>
            <a:pPr algn="just"/>
            <a:r>
              <a:rPr lang="en-JM" sz="1400" dirty="0" smtClean="0">
                <a:solidFill>
                  <a:schemeClr val="tx1"/>
                </a:solidFill>
              </a:rPr>
              <a:t>	SCOTIA INVESTMENT JAMAICA LTD. CONFIRMATION</a:t>
            </a:r>
            <a:endParaRPr lang="en-GB" sz="1400" dirty="0" smtClean="0">
              <a:solidFill>
                <a:schemeClr val="tx1"/>
              </a:solidFill>
            </a:endParaRPr>
          </a:p>
          <a:p>
            <a:pPr algn="just"/>
            <a:r>
              <a:rPr lang="en-JM" sz="1400" dirty="0" smtClean="0">
                <a:solidFill>
                  <a:schemeClr val="tx1"/>
                </a:solidFill>
              </a:rPr>
              <a:t>	VMWM CONFIRMATION  DD 3.8.20XX</a:t>
            </a:r>
            <a:endParaRPr lang="en-GB" sz="1400" dirty="0" smtClean="0">
              <a:solidFill>
                <a:schemeClr val="tx1"/>
              </a:solidFill>
            </a:endParaRPr>
          </a:p>
          <a:p>
            <a:pPr algn="just"/>
            <a:r>
              <a:rPr lang="en-JM" sz="1400" dirty="0" smtClean="0">
                <a:solidFill>
                  <a:schemeClr val="tx1"/>
                </a:solidFill>
              </a:rPr>
              <a:t>	CONFIRMATION FOR SHARES</a:t>
            </a:r>
            <a:endParaRPr lang="en-JM" sz="1400" b="1" dirty="0" smtClean="0">
              <a:solidFill>
                <a:schemeClr val="tx1"/>
              </a:solidFill>
            </a:endParaRPr>
          </a:p>
          <a:p>
            <a:pPr algn="just">
              <a:spcBef>
                <a:spcPts val="600"/>
              </a:spcBef>
            </a:pPr>
            <a:r>
              <a:rPr lang="en-JM" sz="1200" b="1" dirty="0" smtClean="0">
                <a:solidFill>
                  <a:schemeClr val="tx1"/>
                </a:solidFill>
              </a:rPr>
              <a:t>	</a:t>
            </a:r>
            <a:r>
              <a:rPr lang="en-JM" sz="1400" b="1" dirty="0" smtClean="0">
                <a:solidFill>
                  <a:schemeClr val="tx1"/>
                </a:solidFill>
              </a:rPr>
              <a:t>PROPERTY, PLANT &amp; EQUIPMENT</a:t>
            </a:r>
            <a:endParaRPr lang="en-GB" sz="1400" dirty="0" smtClean="0">
              <a:solidFill>
                <a:schemeClr val="tx1"/>
              </a:solidFill>
            </a:endParaRPr>
          </a:p>
          <a:p>
            <a:pPr algn="just"/>
            <a:r>
              <a:rPr lang="en-JM" sz="1400" dirty="0" smtClean="0">
                <a:solidFill>
                  <a:schemeClr val="tx1"/>
                </a:solidFill>
              </a:rPr>
              <a:t>	AUDIT PROGRAMME. PROPERTY, PLANT &amp; EQUIPMENT</a:t>
            </a:r>
            <a:endParaRPr lang="en-GB" sz="1400" dirty="0" smtClean="0">
              <a:solidFill>
                <a:schemeClr val="tx1"/>
              </a:solidFill>
            </a:endParaRPr>
          </a:p>
          <a:p>
            <a:pPr algn="just"/>
            <a:r>
              <a:rPr lang="en-JM" sz="1400" dirty="0" smtClean="0">
                <a:solidFill>
                  <a:schemeClr val="tx1"/>
                </a:solidFill>
              </a:rPr>
              <a:t>	PROPERTY, PLANT &amp; EQUIPMENT.3.31.20XX</a:t>
            </a:r>
            <a:endParaRPr lang="en-GB" sz="1400" dirty="0" smtClean="0">
              <a:solidFill>
                <a:schemeClr val="tx1"/>
              </a:solidFill>
            </a:endParaRPr>
          </a:p>
          <a:p>
            <a:pPr algn="just"/>
            <a:r>
              <a:rPr lang="en-JM" sz="1400" dirty="0" smtClean="0">
                <a:solidFill>
                  <a:schemeClr val="tx1"/>
                </a:solidFill>
              </a:rPr>
              <a:t>	DEPRECIATION</a:t>
            </a:r>
            <a:endParaRPr lang="en-GB" sz="1400" dirty="0" smtClean="0">
              <a:solidFill>
                <a:schemeClr val="tx1"/>
              </a:solidFill>
            </a:endParaRPr>
          </a:p>
          <a:p>
            <a:pPr algn="just"/>
            <a:r>
              <a:rPr lang="en-JM" sz="1400" dirty="0" smtClean="0">
                <a:solidFill>
                  <a:schemeClr val="tx1"/>
                </a:solidFill>
              </a:rPr>
              <a:t>	PROPERTY, PLANT &amp; EQUIPMENT INSPECTION.3.31.20XX</a:t>
            </a:r>
            <a:endParaRPr lang="en-GB" sz="1400" dirty="0" smtClean="0">
              <a:solidFill>
                <a:schemeClr val="tx1"/>
              </a:solidFill>
            </a:endParaRPr>
          </a:p>
          <a:p>
            <a:pPr algn="just"/>
            <a:r>
              <a:rPr lang="en-JM" sz="1400" dirty="0" smtClean="0">
                <a:solidFill>
                  <a:schemeClr val="tx1"/>
                </a:solidFill>
              </a:rPr>
              <a:t>	CONFIRMATION REQUEST 3 31 20XX</a:t>
            </a:r>
            <a:endParaRPr lang="en-GB" sz="1400" dirty="0" smtClean="0">
              <a:solidFill>
                <a:schemeClr val="tx1"/>
              </a:solidFill>
            </a:endParaRPr>
          </a:p>
          <a:p>
            <a:pPr algn="just"/>
            <a:r>
              <a:rPr lang="en-JM" sz="1400" dirty="0" smtClean="0">
                <a:solidFill>
                  <a:schemeClr val="tx1"/>
                </a:solidFill>
              </a:rPr>
              <a:t>	ADDITION TO PROPERTY, PLANT &amp; EQUIPMENT.3.31.20XX</a:t>
            </a:r>
            <a:endParaRPr lang="en-GB" sz="1400" dirty="0" smtClean="0">
              <a:solidFill>
                <a:schemeClr val="tx1"/>
              </a:solidFill>
            </a:endParaRPr>
          </a:p>
          <a:p>
            <a:pPr algn="just">
              <a:spcBef>
                <a:spcPts val="600"/>
              </a:spcBef>
            </a:pPr>
            <a:r>
              <a:rPr lang="en-JM" sz="1200" b="1" dirty="0" smtClean="0">
                <a:solidFill>
                  <a:schemeClr val="tx1"/>
                </a:solidFill>
              </a:rPr>
              <a:t>	</a:t>
            </a:r>
            <a:r>
              <a:rPr lang="en-JM" sz="1400" b="1" dirty="0" smtClean="0">
                <a:solidFill>
                  <a:schemeClr val="tx1"/>
                </a:solidFill>
              </a:rPr>
              <a:t>ACCOUNTS RECEIVABLE</a:t>
            </a:r>
            <a:endParaRPr lang="en-GB" sz="1400" dirty="0" smtClean="0">
              <a:solidFill>
                <a:schemeClr val="tx1"/>
              </a:solidFill>
            </a:endParaRPr>
          </a:p>
          <a:p>
            <a:pPr algn="just"/>
            <a:r>
              <a:rPr lang="en-JM" sz="1400" dirty="0" smtClean="0">
                <a:solidFill>
                  <a:schemeClr val="tx1"/>
                </a:solidFill>
              </a:rPr>
              <a:t>	AUDIT PROGRAMME .ACCOUNTS RECEIVABLE</a:t>
            </a:r>
            <a:endParaRPr lang="en-GB" sz="1400" dirty="0" smtClean="0">
              <a:solidFill>
                <a:schemeClr val="tx1"/>
              </a:solidFill>
            </a:endParaRPr>
          </a:p>
          <a:p>
            <a:pPr algn="just"/>
            <a:r>
              <a:rPr lang="en-JM" sz="1400" dirty="0" smtClean="0">
                <a:solidFill>
                  <a:schemeClr val="tx1"/>
                </a:solidFill>
              </a:rPr>
              <a:t>	ACCOUNTS RECEIVABLE.3.31.20XX</a:t>
            </a:r>
            <a:endParaRPr lang="en-GB" sz="1400" dirty="0" smtClean="0">
              <a:solidFill>
                <a:schemeClr val="tx1"/>
              </a:solidFill>
            </a:endParaRPr>
          </a:p>
          <a:p>
            <a:pPr algn="just"/>
            <a:r>
              <a:rPr lang="en-JM" sz="1400" dirty="0" smtClean="0">
                <a:solidFill>
                  <a:schemeClr val="tx1"/>
                </a:solidFill>
              </a:rPr>
              <a:t>	OTHER RECEIVABLES &amp; PREPAYMENTS</a:t>
            </a:r>
            <a:endParaRPr lang="en-GB" sz="1400" dirty="0" smtClean="0">
              <a:solidFill>
                <a:schemeClr val="tx1"/>
              </a:solidFill>
            </a:endParaRPr>
          </a:p>
          <a:p>
            <a:pPr algn="just">
              <a:defRPr/>
            </a:pPr>
            <a:endParaRPr lang="en-GB" sz="1200" b="1" dirty="0" smtClean="0"/>
          </a:p>
          <a:p>
            <a:pPr algn="just">
              <a:defRPr/>
            </a:pPr>
            <a:r>
              <a:rPr lang="en-US" sz="1200" dirty="0"/>
              <a:t>	</a:t>
            </a:r>
            <a:endParaRPr lang="en-GB" sz="1200" dirty="0" smtClean="0"/>
          </a:p>
          <a:p>
            <a:pPr algn="just">
              <a:tabLst>
                <a:tab pos="360000" algn="l"/>
              </a:tabLst>
              <a:defRPr/>
            </a:pPr>
            <a:endParaRPr lang="en-GB" sz="1200" dirty="0" smtClean="0"/>
          </a:p>
          <a:p>
            <a:pPr algn="just">
              <a:defRPr/>
            </a:pPr>
            <a:endParaRPr lang="en-GB" sz="1200" dirty="0" smtClean="0"/>
          </a:p>
          <a:p>
            <a:pPr algn="just">
              <a:spcBef>
                <a:spcPts val="1000"/>
              </a:spcBef>
            </a:pPr>
            <a:endParaRPr lang="en-US" sz="1600" b="1" dirty="0" smtClean="0">
              <a:solidFill>
                <a:srgbClr val="000099"/>
              </a:solidFill>
            </a:endParaRPr>
          </a:p>
        </p:txBody>
      </p:sp>
      <p:pic>
        <p:nvPicPr>
          <p:cNvPr id="1026" name="Picture 2" descr="X:\FORMS\Logo.png"/>
          <p:cNvPicPr>
            <a:picLocks noChangeAspect="1" noChangeArrowheads="1"/>
          </p:cNvPicPr>
          <p:nvPr/>
        </p:nvPicPr>
        <p:blipFill>
          <a:blip r:embed="rId2" cstate="print"/>
          <a:srcRect/>
          <a:stretch>
            <a:fillRect/>
          </a:stretch>
        </p:blipFill>
        <p:spPr bwMode="auto">
          <a:xfrm>
            <a:off x="8153400" y="5867400"/>
            <a:ext cx="609599" cy="679047"/>
          </a:xfrm>
          <a:prstGeom prst="rect">
            <a:avLst/>
          </a:prstGeom>
          <a:noFill/>
        </p:spPr>
      </p:pic>
      <p:sp>
        <p:nvSpPr>
          <p:cNvPr id="4" name="TextBox 3"/>
          <p:cNvSpPr txBox="1"/>
          <p:nvPr/>
        </p:nvSpPr>
        <p:spPr>
          <a:xfrm>
            <a:off x="1752600" y="76200"/>
            <a:ext cx="5029200" cy="461665"/>
          </a:xfrm>
          <a:prstGeom prst="rect">
            <a:avLst/>
          </a:prstGeom>
          <a:noFill/>
        </p:spPr>
        <p:txBody>
          <a:bodyPr wrap="square" rtlCol="0">
            <a:spAutoFit/>
          </a:bodyPr>
          <a:lstStyle/>
          <a:p>
            <a:pPr algn="ctr">
              <a:defRPr/>
            </a:pPr>
            <a:r>
              <a:rPr lang="en-GB" sz="2400" b="1" dirty="0" smtClean="0">
                <a:solidFill>
                  <a:srgbClr val="0000CC"/>
                </a:solidFill>
              </a:rPr>
              <a:t>SPECIMEN WORKING PAPER INDEX</a:t>
            </a:r>
            <a:endParaRPr lang="en-GB" sz="2400" b="1" dirty="0">
              <a:solidFill>
                <a:srgbClr val="0000CC"/>
              </a:solidFill>
            </a:endParaRPr>
          </a:p>
        </p:txBody>
      </p:sp>
    </p:spTree>
    <p:extLst>
      <p:ext uri="{BB962C8B-B14F-4D97-AF65-F5344CB8AC3E}">
        <p14:creationId xmlns="" xmlns:p14="http://schemas.microsoft.com/office/powerpoint/2010/main" val="31073148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1695450"/>
          </a:xfrm>
        </p:spPr>
        <p:txBody>
          <a:bodyPr>
            <a:normAutofit/>
          </a:bodyPr>
          <a:lstStyle/>
          <a:p>
            <a:r>
              <a:rPr lang="en-GB" dirty="0" smtClean="0">
                <a:solidFill>
                  <a:srgbClr val="000099"/>
                </a:solidFill>
                <a:latin typeface="Impact" pitchFamily="34" charset="0"/>
              </a:rPr>
              <a:t/>
            </a:r>
            <a:br>
              <a:rPr lang="en-GB" dirty="0" smtClean="0">
                <a:solidFill>
                  <a:srgbClr val="000099"/>
                </a:solidFill>
                <a:latin typeface="Impact" pitchFamily="34" charset="0"/>
              </a:rPr>
            </a:br>
            <a:endParaRPr lang="en-GB" dirty="0">
              <a:solidFill>
                <a:srgbClr val="000099"/>
              </a:solidFill>
              <a:latin typeface="Impact" pitchFamily="34" charset="0"/>
            </a:endParaRPr>
          </a:p>
        </p:txBody>
      </p:sp>
      <p:sp>
        <p:nvSpPr>
          <p:cNvPr id="3" name="Subtitle 2"/>
          <p:cNvSpPr>
            <a:spLocks noGrp="1"/>
          </p:cNvSpPr>
          <p:nvPr>
            <p:ph type="subTitle" idx="1"/>
          </p:nvPr>
        </p:nvSpPr>
        <p:spPr>
          <a:xfrm>
            <a:off x="533400" y="521731"/>
            <a:ext cx="7467600" cy="6488669"/>
          </a:xfrm>
        </p:spPr>
        <p:txBody>
          <a:bodyPr>
            <a:normAutofit fontScale="40000" lnSpcReduction="20000"/>
          </a:bodyPr>
          <a:lstStyle/>
          <a:p>
            <a:r>
              <a:rPr lang="en-JM" sz="3100" b="1" dirty="0" smtClean="0">
                <a:solidFill>
                  <a:schemeClr val="tx1"/>
                </a:solidFill>
              </a:rPr>
              <a:t>PRACTITIONER'S </a:t>
            </a:r>
            <a:r>
              <a:rPr lang="en-JM" sz="3100" b="1" dirty="0">
                <a:solidFill>
                  <a:schemeClr val="tx1"/>
                </a:solidFill>
              </a:rPr>
              <a:t>NAME</a:t>
            </a:r>
            <a:endParaRPr lang="en-GB" sz="3100" dirty="0">
              <a:solidFill>
                <a:schemeClr val="tx1"/>
              </a:solidFill>
            </a:endParaRPr>
          </a:p>
          <a:p>
            <a:r>
              <a:rPr lang="en-JM" sz="3100" b="1" dirty="0">
                <a:solidFill>
                  <a:schemeClr val="tx1"/>
                </a:solidFill>
              </a:rPr>
              <a:t>WORKING PAPER FILE INDEX</a:t>
            </a:r>
            <a:endParaRPr lang="en-GB" sz="3100" dirty="0">
              <a:solidFill>
                <a:schemeClr val="tx1"/>
              </a:solidFill>
            </a:endParaRPr>
          </a:p>
          <a:p>
            <a:r>
              <a:rPr lang="en-JM" sz="3100" b="1" dirty="0">
                <a:solidFill>
                  <a:schemeClr val="tx1"/>
                </a:solidFill>
              </a:rPr>
              <a:t>CLIENT NAME</a:t>
            </a:r>
            <a:endParaRPr lang="en-GB" sz="3100" dirty="0">
              <a:solidFill>
                <a:schemeClr val="tx1"/>
              </a:solidFill>
            </a:endParaRPr>
          </a:p>
          <a:p>
            <a:r>
              <a:rPr lang="en-JM" sz="3100" b="1" dirty="0">
                <a:solidFill>
                  <a:schemeClr val="tx1"/>
                </a:solidFill>
              </a:rPr>
              <a:t>Financial Audit Year ended…March 31, 20XX</a:t>
            </a:r>
            <a:endParaRPr lang="en-GB" sz="3100" dirty="0">
              <a:solidFill>
                <a:schemeClr val="tx1"/>
              </a:solidFill>
            </a:endParaRPr>
          </a:p>
          <a:p>
            <a:r>
              <a:rPr lang="en-JM" sz="3100" i="1" dirty="0">
                <a:solidFill>
                  <a:schemeClr val="tx1"/>
                </a:solidFill>
              </a:rPr>
              <a:t>NB All files are electronically maintained unless otherwise indicated on this index</a:t>
            </a:r>
            <a:endParaRPr lang="en-GB" sz="3100" dirty="0">
              <a:solidFill>
                <a:schemeClr val="tx1"/>
              </a:solidFill>
            </a:endParaRPr>
          </a:p>
          <a:p>
            <a:pPr algn="just"/>
            <a:r>
              <a:rPr lang="en-JM" sz="3100" b="1" dirty="0">
                <a:solidFill>
                  <a:schemeClr val="tx1"/>
                </a:solidFill>
              </a:rPr>
              <a:t>SECTION	</a:t>
            </a:r>
            <a:r>
              <a:rPr lang="en-JM" sz="3100" b="1" dirty="0" smtClean="0">
                <a:solidFill>
                  <a:schemeClr val="tx1"/>
                </a:solidFill>
              </a:rPr>
              <a:t>DETAILS</a:t>
            </a:r>
          </a:p>
          <a:p>
            <a:pPr algn="just">
              <a:spcBef>
                <a:spcPts val="600"/>
              </a:spcBef>
            </a:pPr>
            <a:r>
              <a:rPr lang="en-JM" sz="3100" b="1" dirty="0" smtClean="0">
                <a:solidFill>
                  <a:schemeClr val="tx1"/>
                </a:solidFill>
              </a:rPr>
              <a:t>	</a:t>
            </a:r>
            <a:r>
              <a:rPr lang="en-JM" sz="2800" b="1" dirty="0" smtClean="0">
                <a:solidFill>
                  <a:schemeClr val="tx1"/>
                </a:solidFill>
              </a:rPr>
              <a:t>WORKING PAPER FILE INDEX 20XX</a:t>
            </a:r>
            <a:endParaRPr lang="en-GB" sz="2800" dirty="0" smtClean="0">
              <a:solidFill>
                <a:schemeClr val="tx1"/>
              </a:solidFill>
            </a:endParaRPr>
          </a:p>
          <a:p>
            <a:pPr algn="just"/>
            <a:r>
              <a:rPr lang="en-JM" sz="2800" b="1" dirty="0" smtClean="0">
                <a:solidFill>
                  <a:schemeClr val="tx1"/>
                </a:solidFill>
              </a:rPr>
              <a:t>	INVENTORIES</a:t>
            </a:r>
            <a:endParaRPr lang="en-GB" sz="2800" dirty="0" smtClean="0">
              <a:solidFill>
                <a:schemeClr val="tx1"/>
              </a:solidFill>
            </a:endParaRPr>
          </a:p>
          <a:p>
            <a:pPr algn="just"/>
            <a:r>
              <a:rPr lang="en-JM" sz="2800" dirty="0" smtClean="0">
                <a:solidFill>
                  <a:schemeClr val="tx1"/>
                </a:solidFill>
              </a:rPr>
              <a:t>	INVENTORY AUDIT PROGRAMME</a:t>
            </a:r>
            <a:endParaRPr lang="en-GB" sz="2800" dirty="0" smtClean="0">
              <a:solidFill>
                <a:schemeClr val="tx1"/>
              </a:solidFill>
            </a:endParaRPr>
          </a:p>
          <a:p>
            <a:pPr algn="just"/>
            <a:r>
              <a:rPr lang="en-JM" sz="2800" dirty="0" smtClean="0">
                <a:solidFill>
                  <a:schemeClr val="tx1"/>
                </a:solidFill>
              </a:rPr>
              <a:t>	INVENTORY PROCEDURES.3.31.20XX</a:t>
            </a:r>
            <a:endParaRPr lang="en-GB" sz="2800" dirty="0" smtClean="0">
              <a:solidFill>
                <a:schemeClr val="tx1"/>
              </a:solidFill>
            </a:endParaRPr>
          </a:p>
          <a:p>
            <a:pPr algn="just"/>
            <a:r>
              <a:rPr lang="en-JM" sz="2800" dirty="0" smtClean="0">
                <a:solidFill>
                  <a:schemeClr val="tx1"/>
                </a:solidFill>
              </a:rPr>
              <a:t>	INVENTORY SHEETS.3.31.20XX</a:t>
            </a:r>
            <a:endParaRPr lang="en-GB" sz="2800" dirty="0" smtClean="0">
              <a:solidFill>
                <a:schemeClr val="tx1"/>
              </a:solidFill>
            </a:endParaRPr>
          </a:p>
          <a:p>
            <a:pPr algn="just"/>
            <a:r>
              <a:rPr lang="en-JM" sz="2800" dirty="0" smtClean="0">
                <a:solidFill>
                  <a:schemeClr val="tx1"/>
                </a:solidFill>
              </a:rPr>
              <a:t>	STOCKTAKING OBSERVATION REPORTS.3.31.20XX</a:t>
            </a:r>
            <a:endParaRPr lang="en-GB" sz="2800" dirty="0" smtClean="0">
              <a:solidFill>
                <a:schemeClr val="tx1"/>
              </a:solidFill>
            </a:endParaRPr>
          </a:p>
          <a:p>
            <a:pPr algn="just">
              <a:spcBef>
                <a:spcPts val="400"/>
              </a:spcBef>
            </a:pPr>
            <a:r>
              <a:rPr lang="en-JM" sz="2800" dirty="0" smtClean="0">
                <a:solidFill>
                  <a:schemeClr val="tx1"/>
                </a:solidFill>
              </a:rPr>
              <a:t> </a:t>
            </a:r>
            <a:r>
              <a:rPr lang="en-JM" sz="2800" b="1" dirty="0" smtClean="0">
                <a:solidFill>
                  <a:schemeClr val="tx1"/>
                </a:solidFill>
              </a:rPr>
              <a:t>	TRADE PAYABLES</a:t>
            </a:r>
            <a:endParaRPr lang="en-GB" sz="2800" dirty="0" smtClean="0">
              <a:solidFill>
                <a:schemeClr val="tx1"/>
              </a:solidFill>
            </a:endParaRPr>
          </a:p>
          <a:p>
            <a:pPr algn="just"/>
            <a:r>
              <a:rPr lang="en-JM" sz="2800" dirty="0" smtClean="0">
                <a:solidFill>
                  <a:schemeClr val="tx1"/>
                </a:solidFill>
              </a:rPr>
              <a:t>	AUDIT PROGRAMME .ACCOUNTS PAYABLE</a:t>
            </a:r>
            <a:endParaRPr lang="en-GB" sz="2800" dirty="0" smtClean="0">
              <a:solidFill>
                <a:schemeClr val="tx1"/>
              </a:solidFill>
            </a:endParaRPr>
          </a:p>
          <a:p>
            <a:pPr algn="just"/>
            <a:r>
              <a:rPr lang="en-JM" sz="2800" dirty="0" smtClean="0">
                <a:solidFill>
                  <a:schemeClr val="tx1"/>
                </a:solidFill>
              </a:rPr>
              <a:t>	TRADE ACCOUNTS PAYABLES LISTING.3.31.20XX</a:t>
            </a:r>
            <a:endParaRPr lang="en-GB" sz="2800" dirty="0" smtClean="0">
              <a:solidFill>
                <a:schemeClr val="tx1"/>
              </a:solidFill>
            </a:endParaRPr>
          </a:p>
          <a:p>
            <a:pPr algn="just"/>
            <a:r>
              <a:rPr lang="en-JM" sz="2800" dirty="0" smtClean="0">
                <a:solidFill>
                  <a:schemeClr val="tx1"/>
                </a:solidFill>
              </a:rPr>
              <a:t>	TRADE ACCOUNTS PAYABLES COMPARATIVE ANALYSIS 20XX</a:t>
            </a:r>
            <a:endParaRPr lang="en-GB" sz="2800" dirty="0" smtClean="0">
              <a:solidFill>
                <a:schemeClr val="tx1"/>
              </a:solidFill>
            </a:endParaRPr>
          </a:p>
          <a:p>
            <a:pPr algn="just">
              <a:spcBef>
                <a:spcPts val="400"/>
              </a:spcBef>
            </a:pPr>
            <a:r>
              <a:rPr lang="en-JM" sz="2800" dirty="0" smtClean="0">
                <a:solidFill>
                  <a:schemeClr val="tx1"/>
                </a:solidFill>
              </a:rPr>
              <a:t> </a:t>
            </a:r>
            <a:r>
              <a:rPr lang="en-JM" sz="2800" b="1" dirty="0" smtClean="0">
                <a:solidFill>
                  <a:schemeClr val="tx1"/>
                </a:solidFill>
              </a:rPr>
              <a:t>	ACCRUALS</a:t>
            </a:r>
            <a:endParaRPr lang="en-GB" sz="2800" dirty="0" smtClean="0">
              <a:solidFill>
                <a:schemeClr val="tx1"/>
              </a:solidFill>
            </a:endParaRPr>
          </a:p>
          <a:p>
            <a:pPr algn="just"/>
            <a:r>
              <a:rPr lang="en-JM" sz="2800" dirty="0" smtClean="0">
                <a:solidFill>
                  <a:schemeClr val="tx1"/>
                </a:solidFill>
              </a:rPr>
              <a:t>	AUDIT PROGRAMME. ACCRUED EXPENSES</a:t>
            </a:r>
            <a:endParaRPr lang="en-GB" sz="2800" dirty="0" smtClean="0">
              <a:solidFill>
                <a:schemeClr val="tx1"/>
              </a:solidFill>
            </a:endParaRPr>
          </a:p>
          <a:p>
            <a:pPr algn="just"/>
            <a:r>
              <a:rPr lang="en-JM" sz="2800" dirty="0" smtClean="0">
                <a:solidFill>
                  <a:schemeClr val="tx1"/>
                </a:solidFill>
              </a:rPr>
              <a:t>	ACCRUALS.3.31.20XX.</a:t>
            </a:r>
            <a:endParaRPr lang="en-GB" sz="2800" dirty="0" smtClean="0">
              <a:solidFill>
                <a:schemeClr val="tx1"/>
              </a:solidFill>
            </a:endParaRPr>
          </a:p>
          <a:p>
            <a:pPr algn="just">
              <a:spcBef>
                <a:spcPts val="400"/>
              </a:spcBef>
            </a:pPr>
            <a:r>
              <a:rPr lang="en-JM" sz="2800" dirty="0" smtClean="0">
                <a:solidFill>
                  <a:schemeClr val="tx1"/>
                </a:solidFill>
              </a:rPr>
              <a:t> </a:t>
            </a:r>
            <a:r>
              <a:rPr lang="en-JM" sz="2800" b="1" dirty="0" smtClean="0">
                <a:solidFill>
                  <a:schemeClr val="tx1"/>
                </a:solidFill>
              </a:rPr>
              <a:t>	TAXATION</a:t>
            </a:r>
            <a:endParaRPr lang="en-GB" sz="2800" dirty="0" smtClean="0">
              <a:solidFill>
                <a:schemeClr val="tx1"/>
              </a:solidFill>
            </a:endParaRPr>
          </a:p>
          <a:p>
            <a:pPr algn="just"/>
            <a:r>
              <a:rPr lang="en-JM" sz="2800" dirty="0" smtClean="0">
                <a:solidFill>
                  <a:schemeClr val="tx1"/>
                </a:solidFill>
              </a:rPr>
              <a:t>	TAJ SUBMISSION</a:t>
            </a:r>
            <a:endParaRPr lang="en-GB" sz="2800" dirty="0" smtClean="0">
              <a:solidFill>
                <a:schemeClr val="tx1"/>
              </a:solidFill>
            </a:endParaRPr>
          </a:p>
          <a:p>
            <a:pPr algn="just"/>
            <a:r>
              <a:rPr lang="en-JM" sz="2800" dirty="0" smtClean="0">
                <a:solidFill>
                  <a:schemeClr val="tx1"/>
                </a:solidFill>
              </a:rPr>
              <a:t>	WITH-HOLDING TAXES 3.31.20XX</a:t>
            </a:r>
            <a:endParaRPr lang="en-GB" sz="2800" dirty="0" smtClean="0">
              <a:solidFill>
                <a:schemeClr val="tx1"/>
              </a:solidFill>
            </a:endParaRPr>
          </a:p>
          <a:p>
            <a:pPr algn="just">
              <a:spcBef>
                <a:spcPts val="400"/>
              </a:spcBef>
            </a:pPr>
            <a:r>
              <a:rPr lang="en-JM" sz="2800" b="1" dirty="0" smtClean="0">
                <a:solidFill>
                  <a:schemeClr val="tx1"/>
                </a:solidFill>
              </a:rPr>
              <a:t>	SHAREHOLDERS ADVANCES</a:t>
            </a:r>
            <a:endParaRPr lang="en-GB" sz="2800" dirty="0" smtClean="0">
              <a:solidFill>
                <a:schemeClr val="tx1"/>
              </a:solidFill>
            </a:endParaRPr>
          </a:p>
          <a:p>
            <a:pPr algn="just"/>
            <a:r>
              <a:rPr lang="en-JM" sz="2800" dirty="0" smtClean="0">
                <a:solidFill>
                  <a:schemeClr val="tx1"/>
                </a:solidFill>
              </a:rPr>
              <a:t>	SHAREHOLDERS ADVANCES.3.31.20XX</a:t>
            </a:r>
            <a:endParaRPr lang="en-GB" sz="2800" dirty="0" smtClean="0">
              <a:solidFill>
                <a:schemeClr val="tx1"/>
              </a:solidFill>
            </a:endParaRPr>
          </a:p>
          <a:p>
            <a:pPr algn="just">
              <a:spcBef>
                <a:spcPts val="400"/>
              </a:spcBef>
            </a:pPr>
            <a:r>
              <a:rPr lang="en-JM" sz="2800" b="1" dirty="0" smtClean="0">
                <a:solidFill>
                  <a:schemeClr val="tx1"/>
                </a:solidFill>
              </a:rPr>
              <a:t>	ISSUED CAPITAL</a:t>
            </a:r>
            <a:endParaRPr lang="en-GB" sz="2800" dirty="0" smtClean="0">
              <a:solidFill>
                <a:schemeClr val="tx1"/>
              </a:solidFill>
            </a:endParaRPr>
          </a:p>
          <a:p>
            <a:pPr algn="just"/>
            <a:r>
              <a:rPr lang="en-JM" sz="2800" dirty="0" smtClean="0">
                <a:solidFill>
                  <a:schemeClr val="tx1"/>
                </a:solidFill>
              </a:rPr>
              <a:t>	COJ RECORDS UPDATE "DD"</a:t>
            </a:r>
            <a:endParaRPr lang="en-GB" sz="2800" dirty="0" smtClean="0">
              <a:solidFill>
                <a:schemeClr val="tx1"/>
              </a:solidFill>
            </a:endParaRPr>
          </a:p>
          <a:p>
            <a:pPr algn="just">
              <a:spcBef>
                <a:spcPts val="400"/>
              </a:spcBef>
            </a:pPr>
            <a:r>
              <a:rPr lang="en-JM" sz="2800" b="1" dirty="0" smtClean="0">
                <a:solidFill>
                  <a:schemeClr val="tx1"/>
                </a:solidFill>
              </a:rPr>
              <a:t>	ACCUMULATED PROFITS</a:t>
            </a:r>
            <a:endParaRPr lang="en-GB" sz="2800" dirty="0" smtClean="0">
              <a:solidFill>
                <a:schemeClr val="tx1"/>
              </a:solidFill>
            </a:endParaRPr>
          </a:p>
          <a:p>
            <a:pPr algn="just"/>
            <a:r>
              <a:rPr lang="en-JM" sz="2800" dirty="0" smtClean="0">
                <a:solidFill>
                  <a:schemeClr val="tx1"/>
                </a:solidFill>
              </a:rPr>
              <a:t>	AUDIT PROGRAMME. COST OF SALES</a:t>
            </a:r>
            <a:endParaRPr lang="en-GB" sz="2800" dirty="0" smtClean="0">
              <a:solidFill>
                <a:schemeClr val="tx1"/>
              </a:solidFill>
            </a:endParaRPr>
          </a:p>
          <a:p>
            <a:pPr algn="just"/>
            <a:r>
              <a:rPr lang="en-JM" sz="2800" dirty="0" smtClean="0">
                <a:solidFill>
                  <a:schemeClr val="tx1"/>
                </a:solidFill>
              </a:rPr>
              <a:t>	COS.ANALYTICAL.3.31.20XX</a:t>
            </a:r>
            <a:endParaRPr lang="en-GB" sz="2800" dirty="0" smtClean="0">
              <a:solidFill>
                <a:schemeClr val="tx1"/>
              </a:solidFill>
            </a:endParaRPr>
          </a:p>
          <a:p>
            <a:pPr algn="just"/>
            <a:r>
              <a:rPr lang="en-JM" sz="2800" dirty="0" smtClean="0">
                <a:solidFill>
                  <a:schemeClr val="tx1"/>
                </a:solidFill>
              </a:rPr>
              <a:t>	INTEREST INCOME</a:t>
            </a:r>
            <a:endParaRPr lang="en-GB" sz="2800" dirty="0" smtClean="0">
              <a:solidFill>
                <a:schemeClr val="tx1"/>
              </a:solidFill>
            </a:endParaRPr>
          </a:p>
          <a:p>
            <a:pPr algn="just"/>
            <a:r>
              <a:rPr lang="en-JM" sz="2800" dirty="0" smtClean="0">
                <a:solidFill>
                  <a:schemeClr val="tx1"/>
                </a:solidFill>
              </a:rPr>
              <a:t>	DIRECTORS FEES.20XX </a:t>
            </a:r>
            <a:endParaRPr lang="en-GB" sz="2800" dirty="0" smtClean="0">
              <a:solidFill>
                <a:schemeClr val="tx1"/>
              </a:solidFill>
            </a:endParaRPr>
          </a:p>
          <a:p>
            <a:pPr algn="just"/>
            <a:r>
              <a:rPr lang="en-GB" sz="2800" dirty="0" smtClean="0">
                <a:solidFill>
                  <a:schemeClr val="tx1"/>
                </a:solidFill>
              </a:rPr>
              <a:t>	INSURANCE.X.X.20XX</a:t>
            </a:r>
          </a:p>
          <a:p>
            <a:pPr lvl="2" algn="just"/>
            <a:endParaRPr lang="en-GB" sz="1200" dirty="0" smtClean="0">
              <a:solidFill>
                <a:schemeClr val="tx1"/>
              </a:solidFill>
            </a:endParaRPr>
          </a:p>
          <a:p>
            <a:pPr algn="just">
              <a:defRPr/>
            </a:pPr>
            <a:endParaRPr lang="en-GB" sz="1200" b="1" dirty="0" smtClean="0"/>
          </a:p>
          <a:p>
            <a:pPr algn="just">
              <a:defRPr/>
            </a:pPr>
            <a:r>
              <a:rPr lang="en-US" sz="1600" dirty="0"/>
              <a:t>	</a:t>
            </a:r>
            <a:endParaRPr lang="en-GB" sz="1600" dirty="0" smtClean="0"/>
          </a:p>
          <a:p>
            <a:pPr algn="just">
              <a:tabLst>
                <a:tab pos="360000" algn="l"/>
              </a:tabLst>
              <a:defRPr/>
            </a:pPr>
            <a:endParaRPr lang="en-GB" sz="1500" dirty="0" smtClean="0"/>
          </a:p>
          <a:p>
            <a:pPr algn="just">
              <a:defRPr/>
            </a:pPr>
            <a:endParaRPr lang="en-GB" sz="1400" dirty="0" smtClean="0"/>
          </a:p>
          <a:p>
            <a:pPr algn="just">
              <a:spcBef>
                <a:spcPts val="1000"/>
              </a:spcBef>
            </a:pPr>
            <a:endParaRPr lang="en-US" sz="1600" b="1" dirty="0" smtClean="0">
              <a:solidFill>
                <a:srgbClr val="000099"/>
              </a:solidFill>
            </a:endParaRPr>
          </a:p>
        </p:txBody>
      </p:sp>
      <p:pic>
        <p:nvPicPr>
          <p:cNvPr id="1026" name="Picture 2" descr="X:\FORMS\Logo.png"/>
          <p:cNvPicPr>
            <a:picLocks noChangeAspect="1" noChangeArrowheads="1"/>
          </p:cNvPicPr>
          <p:nvPr/>
        </p:nvPicPr>
        <p:blipFill>
          <a:blip r:embed="rId2" cstate="print"/>
          <a:srcRect/>
          <a:stretch>
            <a:fillRect/>
          </a:stretch>
        </p:blipFill>
        <p:spPr bwMode="auto">
          <a:xfrm>
            <a:off x="8153400" y="5867400"/>
            <a:ext cx="609599" cy="679047"/>
          </a:xfrm>
          <a:prstGeom prst="rect">
            <a:avLst/>
          </a:prstGeom>
          <a:noFill/>
        </p:spPr>
      </p:pic>
      <p:sp>
        <p:nvSpPr>
          <p:cNvPr id="4" name="TextBox 3"/>
          <p:cNvSpPr txBox="1"/>
          <p:nvPr/>
        </p:nvSpPr>
        <p:spPr>
          <a:xfrm>
            <a:off x="1752600" y="152400"/>
            <a:ext cx="5029200" cy="461665"/>
          </a:xfrm>
          <a:prstGeom prst="rect">
            <a:avLst/>
          </a:prstGeom>
          <a:noFill/>
        </p:spPr>
        <p:txBody>
          <a:bodyPr wrap="square" rtlCol="0">
            <a:spAutoFit/>
          </a:bodyPr>
          <a:lstStyle/>
          <a:p>
            <a:pPr algn="ctr">
              <a:defRPr/>
            </a:pPr>
            <a:r>
              <a:rPr lang="en-GB" sz="2400" b="1" dirty="0" smtClean="0">
                <a:solidFill>
                  <a:srgbClr val="0000CC"/>
                </a:solidFill>
              </a:rPr>
              <a:t>SPECIMEN WORKING PAPER INDEX</a:t>
            </a:r>
            <a:endParaRPr lang="en-GB" sz="2400" b="1" dirty="0">
              <a:solidFill>
                <a:srgbClr val="0000CC"/>
              </a:solidFill>
            </a:endParaRPr>
          </a:p>
        </p:txBody>
      </p:sp>
    </p:spTree>
    <p:extLst>
      <p:ext uri="{BB962C8B-B14F-4D97-AF65-F5344CB8AC3E}">
        <p14:creationId xmlns="" xmlns:p14="http://schemas.microsoft.com/office/powerpoint/2010/main" val="30066528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76200"/>
            <a:ext cx="6400800" cy="457200"/>
          </a:xfrm>
        </p:spPr>
        <p:txBody>
          <a:bodyPr>
            <a:noAutofit/>
          </a:bodyPr>
          <a:lstStyle/>
          <a:p>
            <a:pPr>
              <a:spcBef>
                <a:spcPts val="1000"/>
              </a:spcBef>
            </a:pPr>
            <a:r>
              <a:rPr lang="en-US" sz="2400" b="1" dirty="0" smtClean="0">
                <a:solidFill>
                  <a:srgbClr val="0000CC"/>
                </a:solidFill>
              </a:rPr>
              <a:t>SPECIMEN REPRESENTATION LETTER</a:t>
            </a:r>
          </a:p>
        </p:txBody>
      </p:sp>
      <p:pic>
        <p:nvPicPr>
          <p:cNvPr id="1026" name="Picture 2" descr="X:\FORMS\Logo.png"/>
          <p:cNvPicPr>
            <a:picLocks noChangeAspect="1" noChangeArrowheads="1"/>
          </p:cNvPicPr>
          <p:nvPr/>
        </p:nvPicPr>
        <p:blipFill>
          <a:blip r:embed="rId2" cstate="print"/>
          <a:srcRect/>
          <a:stretch>
            <a:fillRect/>
          </a:stretch>
        </p:blipFill>
        <p:spPr bwMode="auto">
          <a:xfrm>
            <a:off x="8153400" y="5867400"/>
            <a:ext cx="609599" cy="679047"/>
          </a:xfrm>
          <a:prstGeom prst="rect">
            <a:avLst/>
          </a:prstGeom>
          <a:noFill/>
        </p:spPr>
      </p:pic>
      <p:sp>
        <p:nvSpPr>
          <p:cNvPr id="6" name="TextBox 5"/>
          <p:cNvSpPr txBox="1"/>
          <p:nvPr/>
        </p:nvSpPr>
        <p:spPr>
          <a:xfrm>
            <a:off x="685800" y="609600"/>
            <a:ext cx="7467600" cy="6017032"/>
          </a:xfrm>
          <a:prstGeom prst="rect">
            <a:avLst/>
          </a:prstGeom>
          <a:noFill/>
        </p:spPr>
        <p:txBody>
          <a:bodyPr wrap="square" rtlCol="0">
            <a:spAutoFit/>
          </a:bodyPr>
          <a:lstStyle/>
          <a:p>
            <a:pPr algn="ctr"/>
            <a:r>
              <a:rPr lang="en-GB" sz="1100" b="1" dirty="0"/>
              <a:t>CLIENT LETTERHEAD</a:t>
            </a:r>
          </a:p>
          <a:p>
            <a:pPr algn="just"/>
            <a:r>
              <a:rPr lang="en-GB" sz="1100" dirty="0" smtClean="0"/>
              <a:t>“</a:t>
            </a:r>
            <a:r>
              <a:rPr lang="en-GB" sz="1100" dirty="0"/>
              <a:t>Date”</a:t>
            </a:r>
          </a:p>
          <a:p>
            <a:pPr algn="just"/>
            <a:r>
              <a:rPr lang="en-GB" sz="1100" dirty="0"/>
              <a:t> </a:t>
            </a:r>
          </a:p>
          <a:p>
            <a:pPr algn="just"/>
            <a:r>
              <a:rPr lang="en-GB" sz="1100" dirty="0"/>
              <a:t>“Practitioner Name”</a:t>
            </a:r>
          </a:p>
          <a:p>
            <a:pPr algn="just"/>
            <a:r>
              <a:rPr lang="en-GB" sz="1100" dirty="0"/>
              <a:t>“Practitioner Address”</a:t>
            </a:r>
          </a:p>
          <a:p>
            <a:pPr algn="just"/>
            <a:r>
              <a:rPr lang="en-GB" sz="1100" dirty="0"/>
              <a:t> </a:t>
            </a:r>
          </a:p>
          <a:p>
            <a:pPr algn="just"/>
            <a:r>
              <a:rPr lang="en-GB" sz="1100" dirty="0"/>
              <a:t>Dear Sirs,</a:t>
            </a:r>
          </a:p>
          <a:p>
            <a:pPr algn="just"/>
            <a:r>
              <a:rPr lang="en-GB" sz="1100" dirty="0"/>
              <a:t> </a:t>
            </a:r>
          </a:p>
          <a:p>
            <a:pPr algn="just"/>
            <a:r>
              <a:rPr lang="en-GB" sz="1100" dirty="0"/>
              <a:t>We confirm to the best of our knowledge and belief, the following representations made to you during your audit of the financial affairs of “client name” for the year ended “date” for the purpose of preparation the financial statements to enable them to reflect accurate reports on the state of affairs of the operations.</a:t>
            </a:r>
          </a:p>
          <a:p>
            <a:pPr algn="just"/>
            <a:r>
              <a:rPr lang="en-GB" sz="1100" dirty="0"/>
              <a:t> </a:t>
            </a:r>
          </a:p>
          <a:p>
            <a:pPr algn="just"/>
            <a:r>
              <a:rPr lang="en-GB" sz="1100" dirty="0" smtClean="0"/>
              <a:t>1	We </a:t>
            </a:r>
            <a:r>
              <a:rPr lang="en-GB" sz="1100" dirty="0"/>
              <a:t>acknowledge our responsibility for the presentation of true and fair financial statements.</a:t>
            </a:r>
          </a:p>
          <a:p>
            <a:pPr algn="just"/>
            <a:r>
              <a:rPr lang="en-GB" sz="1100" dirty="0"/>
              <a:t> </a:t>
            </a:r>
          </a:p>
          <a:p>
            <a:pPr algn="just"/>
            <a:r>
              <a:rPr lang="en-GB" sz="1100" dirty="0"/>
              <a:t>2.	All financial and accounting records and related data have been made available to you.  We are not aware of </a:t>
            </a:r>
            <a:r>
              <a:rPr lang="en-GB" sz="1100" dirty="0" smtClean="0"/>
              <a:t>	any </a:t>
            </a:r>
            <a:r>
              <a:rPr lang="en-GB" sz="1100" dirty="0"/>
              <a:t>accounts, transactions or material agreements not fairly described and properly recorded in the </a:t>
            </a:r>
            <a:r>
              <a:rPr lang="en-GB" sz="1100" dirty="0" smtClean="0"/>
              <a:t>	financial 	and </a:t>
            </a:r>
            <a:r>
              <a:rPr lang="en-GB" sz="1100" dirty="0"/>
              <a:t>accounting records underlying the financial statements.</a:t>
            </a:r>
          </a:p>
          <a:p>
            <a:pPr algn="just"/>
            <a:r>
              <a:rPr lang="en-GB" sz="1100" dirty="0"/>
              <a:t> </a:t>
            </a:r>
          </a:p>
          <a:p>
            <a:pPr algn="just"/>
            <a:r>
              <a:rPr lang="en-GB" sz="1100" dirty="0"/>
              <a:t>3,	We are not aware of (a) any irregularities involving management or employees who have significant roles in </a:t>
            </a:r>
            <a:r>
              <a:rPr lang="en-GB" sz="1100" dirty="0" smtClean="0"/>
              <a:t>	the </a:t>
            </a:r>
            <a:r>
              <a:rPr lang="en-GB" sz="1100" dirty="0"/>
              <a:t>system of internal accounting control or any irregularities involving other employees which could have a </a:t>
            </a:r>
            <a:r>
              <a:rPr lang="en-GB" sz="1100" dirty="0" smtClean="0"/>
              <a:t>	material </a:t>
            </a:r>
            <a:r>
              <a:rPr lang="en-GB" sz="1100" dirty="0"/>
              <a:t>effect on the financial statements, or (b) any violations or possible violations of laws or regulations </a:t>
            </a:r>
            <a:r>
              <a:rPr lang="en-GB" sz="1100" dirty="0" smtClean="0"/>
              <a:t>	whose </a:t>
            </a:r>
            <a:r>
              <a:rPr lang="en-GB" sz="1100" dirty="0"/>
              <a:t>effect should be considered for disclosure in the financial statements or as a basis for recording a </a:t>
            </a:r>
            <a:r>
              <a:rPr lang="en-GB" sz="1100" dirty="0" smtClean="0"/>
              <a:t>	loss</a:t>
            </a:r>
            <a:r>
              <a:rPr lang="en-GB" sz="1100" dirty="0"/>
              <a:t>.</a:t>
            </a:r>
          </a:p>
          <a:p>
            <a:pPr algn="just"/>
            <a:r>
              <a:rPr lang="en-GB" sz="1100" dirty="0"/>
              <a:t> </a:t>
            </a:r>
          </a:p>
          <a:p>
            <a:pPr algn="just"/>
            <a:r>
              <a:rPr lang="en-GB" sz="1100" dirty="0"/>
              <a:t>4.	All cash and bank accounts and all other properties and assets of the business of which we are aware are </a:t>
            </a:r>
            <a:r>
              <a:rPr lang="en-GB" sz="1100" dirty="0" smtClean="0"/>
              <a:t>	included </a:t>
            </a:r>
            <a:r>
              <a:rPr lang="en-GB" sz="1100" dirty="0"/>
              <a:t>in the financial statements for the year ended “date”.  The business has satisfactory title to all </a:t>
            </a:r>
            <a:r>
              <a:rPr lang="en-GB" sz="1100" dirty="0" smtClean="0"/>
              <a:t>	owned </a:t>
            </a:r>
            <a:r>
              <a:rPr lang="en-GB" sz="1100" dirty="0"/>
              <a:t>assets and all liens, encumbrances or security interests of any important consequence on any asset </a:t>
            </a:r>
            <a:r>
              <a:rPr lang="en-GB" sz="1100" dirty="0" smtClean="0"/>
              <a:t>	of </a:t>
            </a:r>
            <a:r>
              <a:rPr lang="en-GB" sz="1100" dirty="0"/>
              <a:t>the business are recorded in the register of charges.</a:t>
            </a:r>
          </a:p>
          <a:p>
            <a:pPr algn="just"/>
            <a:r>
              <a:rPr lang="en-GB" sz="1100" dirty="0"/>
              <a:t> </a:t>
            </a:r>
          </a:p>
          <a:p>
            <a:pPr algn="just"/>
            <a:r>
              <a:rPr lang="en-GB" sz="1100" dirty="0"/>
              <a:t>5.	The value of Trade Receivables is $xx at “date” represent bona fide claims against debtors for sales arising </a:t>
            </a:r>
            <a:r>
              <a:rPr lang="en-GB" sz="1100" dirty="0" smtClean="0"/>
              <a:t>	on </a:t>
            </a:r>
            <a:r>
              <a:rPr lang="en-GB" sz="1100" dirty="0"/>
              <a:t>or before the date and are not subject to discount except for normal cash discounts.  These receivables </a:t>
            </a:r>
            <a:r>
              <a:rPr lang="en-GB" sz="1100" dirty="0" smtClean="0"/>
              <a:t>	do </a:t>
            </a:r>
            <a:r>
              <a:rPr lang="en-GB" sz="1100" dirty="0"/>
              <a:t>not include any amounts, which are collectible after one year.  There are no doubtful accounts, not </a:t>
            </a:r>
            <a:r>
              <a:rPr lang="en-GB" sz="1100" dirty="0" smtClean="0"/>
              <a:t>	accounted </a:t>
            </a:r>
            <a:r>
              <a:rPr lang="en-GB" sz="1100" dirty="0"/>
              <a:t>for in the financial statements.</a:t>
            </a:r>
          </a:p>
          <a:p>
            <a:pPr algn="just"/>
            <a:r>
              <a:rPr lang="en-GB" sz="1100" dirty="0"/>
              <a:t/>
            </a:r>
            <a:br>
              <a:rPr lang="en-GB" sz="1100" dirty="0"/>
            </a:br>
            <a:endParaRPr lang="en-GB" sz="1100" dirty="0"/>
          </a:p>
        </p:txBody>
      </p:sp>
    </p:spTree>
    <p:extLst>
      <p:ext uri="{BB962C8B-B14F-4D97-AF65-F5344CB8AC3E}">
        <p14:creationId xmlns="" xmlns:p14="http://schemas.microsoft.com/office/powerpoint/2010/main" val="23583357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X:\FORMS\Logo.png"/>
          <p:cNvPicPr>
            <a:picLocks noChangeAspect="1" noChangeArrowheads="1"/>
          </p:cNvPicPr>
          <p:nvPr/>
        </p:nvPicPr>
        <p:blipFill>
          <a:blip r:embed="rId2" cstate="print"/>
          <a:srcRect/>
          <a:stretch>
            <a:fillRect/>
          </a:stretch>
        </p:blipFill>
        <p:spPr bwMode="auto">
          <a:xfrm>
            <a:off x="8153400" y="5867400"/>
            <a:ext cx="609599" cy="679047"/>
          </a:xfrm>
          <a:prstGeom prst="rect">
            <a:avLst/>
          </a:prstGeom>
          <a:noFill/>
        </p:spPr>
      </p:pic>
      <p:sp>
        <p:nvSpPr>
          <p:cNvPr id="4" name="TextBox 3"/>
          <p:cNvSpPr txBox="1"/>
          <p:nvPr/>
        </p:nvSpPr>
        <p:spPr>
          <a:xfrm>
            <a:off x="533400" y="381000"/>
            <a:ext cx="7467600" cy="6494085"/>
          </a:xfrm>
          <a:prstGeom prst="rect">
            <a:avLst/>
          </a:prstGeom>
          <a:noFill/>
        </p:spPr>
        <p:txBody>
          <a:bodyPr wrap="square" rtlCol="0">
            <a:spAutoFit/>
          </a:bodyPr>
          <a:lstStyle/>
          <a:p>
            <a:pPr algn="just"/>
            <a:r>
              <a:rPr lang="en-GB" sz="1100" dirty="0"/>
              <a:t>“Client Name”</a:t>
            </a:r>
          </a:p>
          <a:p>
            <a:pPr algn="just"/>
            <a:r>
              <a:rPr lang="en-GB" sz="1100" dirty="0"/>
              <a:t>“Client Address”</a:t>
            </a:r>
          </a:p>
          <a:p>
            <a:pPr algn="just"/>
            <a:r>
              <a:rPr lang="en-GB" sz="1100" dirty="0"/>
              <a:t> </a:t>
            </a:r>
          </a:p>
          <a:p>
            <a:pPr algn="just"/>
            <a:r>
              <a:rPr lang="en-GB" sz="1100" dirty="0"/>
              <a:t>“Practitioner Name”</a:t>
            </a:r>
          </a:p>
          <a:p>
            <a:pPr algn="just"/>
            <a:r>
              <a:rPr lang="en-GB" sz="1100" dirty="0"/>
              <a:t>“date”</a:t>
            </a:r>
          </a:p>
          <a:p>
            <a:pPr algn="just"/>
            <a:r>
              <a:rPr lang="en-GB" sz="1100" dirty="0"/>
              <a:t> </a:t>
            </a:r>
          </a:p>
          <a:p>
            <a:pPr algn="just"/>
            <a:r>
              <a:rPr lang="en-GB" sz="1100" dirty="0"/>
              <a:t>6.	All liabilities of the business of which we are aware are included in the financial statements at “date”.  There are </a:t>
            </a:r>
            <a:r>
              <a:rPr lang="en-GB" sz="1100" dirty="0" smtClean="0"/>
              <a:t>	no </a:t>
            </a:r>
            <a:r>
              <a:rPr lang="en-GB" sz="1100" dirty="0"/>
              <a:t>other material liabilities or gain or loss contingencies and we are not aware of any circumstances from which </a:t>
            </a:r>
            <a:r>
              <a:rPr lang="en-GB" sz="1100" dirty="0" smtClean="0"/>
              <a:t>	significant </a:t>
            </a:r>
            <a:r>
              <a:rPr lang="en-GB" sz="1100" dirty="0"/>
              <a:t>claims may arise which are not disclosed in the financial statements.</a:t>
            </a:r>
          </a:p>
          <a:p>
            <a:pPr algn="just"/>
            <a:r>
              <a:rPr lang="en-GB" sz="1100" dirty="0"/>
              <a:t> </a:t>
            </a:r>
          </a:p>
          <a:p>
            <a:pPr algn="just"/>
            <a:r>
              <a:rPr lang="en-GB" sz="1100" dirty="0"/>
              <a:t>7.	Provision has been made for any material loss to be sustained in the fulfilment of, or from inability to fulfil, any </a:t>
            </a:r>
            <a:r>
              <a:rPr lang="en-GB" sz="1100" dirty="0" smtClean="0"/>
              <a:t>	sales </a:t>
            </a:r>
            <a:r>
              <a:rPr lang="en-GB" sz="1100" dirty="0"/>
              <a:t>commitments.</a:t>
            </a:r>
          </a:p>
          <a:p>
            <a:pPr algn="just"/>
            <a:r>
              <a:rPr lang="en-GB" sz="1100" dirty="0"/>
              <a:t> </a:t>
            </a:r>
          </a:p>
          <a:p>
            <a:pPr algn="just"/>
            <a:r>
              <a:rPr lang="en-GB" sz="1100" dirty="0"/>
              <a:t>8.	The financial statements and appended notes include all disclosures necessary for a true and fair view of the </a:t>
            </a:r>
            <a:r>
              <a:rPr lang="en-GB" sz="1100" dirty="0" smtClean="0"/>
              <a:t>	financial </a:t>
            </a:r>
            <a:r>
              <a:rPr lang="en-GB" sz="1100" dirty="0"/>
              <a:t>position and results of operations of the business.</a:t>
            </a:r>
          </a:p>
          <a:p>
            <a:pPr algn="just"/>
            <a:r>
              <a:rPr lang="en-GB" sz="1100" dirty="0"/>
              <a:t> </a:t>
            </a:r>
          </a:p>
          <a:p>
            <a:pPr algn="just"/>
            <a:r>
              <a:rPr lang="en-GB" sz="1100" dirty="0"/>
              <a:t>	There are no: -</a:t>
            </a:r>
          </a:p>
          <a:p>
            <a:pPr algn="just"/>
            <a:r>
              <a:rPr lang="en-GB" sz="1100" dirty="0"/>
              <a:t> </a:t>
            </a:r>
          </a:p>
          <a:p>
            <a:pPr algn="just"/>
            <a:r>
              <a:rPr lang="en-GB" sz="1100" dirty="0"/>
              <a:t>a)	Related party transactions and related amounts receivable or payable, including sales, purchases, loans, </a:t>
            </a:r>
            <a:r>
              <a:rPr lang="en-GB" sz="1100" dirty="0" smtClean="0"/>
              <a:t>	transfers</a:t>
            </a:r>
            <a:r>
              <a:rPr lang="en-GB" sz="1100" dirty="0"/>
              <a:t>, leasing arrangements and guarantees, which are not disclosed.</a:t>
            </a:r>
          </a:p>
          <a:p>
            <a:pPr algn="just"/>
            <a:r>
              <a:rPr lang="en-GB" sz="1100" dirty="0"/>
              <a:t>	b)	Agreements to repurchase assets previously sold.</a:t>
            </a:r>
          </a:p>
          <a:p>
            <a:pPr algn="just"/>
            <a:r>
              <a:rPr lang="en-GB" sz="1100" dirty="0"/>
              <a:t>	c)	Agreements not in the ordinary course of business.</a:t>
            </a:r>
          </a:p>
          <a:p>
            <a:pPr algn="just"/>
            <a:r>
              <a:rPr lang="en-GB" sz="1100" dirty="0"/>
              <a:t> </a:t>
            </a:r>
          </a:p>
          <a:p>
            <a:pPr algn="just"/>
            <a:r>
              <a:rPr lang="en-GB" sz="1100" dirty="0"/>
              <a:t>9.	No matters or occurrences have come to our attention up to the present time, which would materially affect the </a:t>
            </a:r>
            <a:r>
              <a:rPr lang="en-GB" sz="1100" dirty="0" smtClean="0"/>
              <a:t>	financial </a:t>
            </a:r>
            <a:r>
              <a:rPr lang="en-GB" sz="1100" dirty="0"/>
              <a:t>statements, and related disclosures for the year ended “date”.  We have no plans or intentions that </a:t>
            </a:r>
            <a:r>
              <a:rPr lang="en-GB" sz="1100" dirty="0" smtClean="0"/>
              <a:t>	may </a:t>
            </a:r>
            <a:r>
              <a:rPr lang="en-GB" sz="1100" dirty="0"/>
              <a:t>materially affect the carrying value or classification of assets and liabilities.</a:t>
            </a:r>
          </a:p>
          <a:p>
            <a:pPr algn="just"/>
            <a:r>
              <a:rPr lang="en-GB" sz="1100" dirty="0"/>
              <a:t> </a:t>
            </a:r>
          </a:p>
          <a:p>
            <a:pPr algn="just"/>
            <a:r>
              <a:rPr lang="en-GB" sz="1100" dirty="0"/>
              <a:t>Yours faithfully,</a:t>
            </a:r>
          </a:p>
          <a:p>
            <a:pPr algn="just"/>
            <a:r>
              <a:rPr lang="en-GB" sz="1100" dirty="0"/>
              <a:t>“Client Name”</a:t>
            </a:r>
          </a:p>
          <a:p>
            <a:pPr algn="just"/>
            <a:r>
              <a:rPr lang="en-GB" sz="1100" dirty="0"/>
              <a:t> </a:t>
            </a:r>
          </a:p>
          <a:p>
            <a:pPr algn="just"/>
            <a:r>
              <a:rPr lang="en-GB" sz="1100" dirty="0"/>
              <a:t>  </a:t>
            </a:r>
          </a:p>
          <a:p>
            <a:pPr algn="just"/>
            <a:r>
              <a:rPr lang="en-GB" sz="1100" dirty="0"/>
              <a:t>Director</a:t>
            </a:r>
          </a:p>
          <a:p>
            <a:pPr algn="just"/>
            <a:r>
              <a:rPr lang="en-GB" sz="1100" dirty="0"/>
              <a:t> </a:t>
            </a:r>
          </a:p>
          <a:p>
            <a:pPr algn="just"/>
            <a:r>
              <a:rPr lang="en-GB" sz="1100" dirty="0"/>
              <a:t>  </a:t>
            </a:r>
          </a:p>
          <a:p>
            <a:pPr algn="just"/>
            <a:r>
              <a:rPr lang="en-GB" sz="1100" dirty="0"/>
              <a:t>Director</a:t>
            </a:r>
          </a:p>
          <a:p>
            <a:pPr algn="just"/>
            <a:r>
              <a:rPr lang="en-GB" sz="1050" dirty="0"/>
              <a:t> </a:t>
            </a:r>
          </a:p>
          <a:p>
            <a:r>
              <a:rPr lang="en-GB" sz="1050" dirty="0"/>
              <a:t> </a:t>
            </a:r>
          </a:p>
          <a:p>
            <a:endParaRPr lang="en-GB" sz="1000" dirty="0"/>
          </a:p>
        </p:txBody>
      </p:sp>
      <p:sp>
        <p:nvSpPr>
          <p:cNvPr id="6" name="Subtitle 2"/>
          <p:cNvSpPr>
            <a:spLocks noGrp="1"/>
          </p:cNvSpPr>
          <p:nvPr>
            <p:ph type="subTitle" idx="1"/>
          </p:nvPr>
        </p:nvSpPr>
        <p:spPr>
          <a:xfrm>
            <a:off x="1371600" y="0"/>
            <a:ext cx="6400800" cy="457200"/>
          </a:xfrm>
        </p:spPr>
        <p:txBody>
          <a:bodyPr>
            <a:normAutofit/>
          </a:bodyPr>
          <a:lstStyle/>
          <a:p>
            <a:pPr>
              <a:spcBef>
                <a:spcPts val="1000"/>
              </a:spcBef>
            </a:pPr>
            <a:r>
              <a:rPr lang="en-US" sz="2400" b="1" dirty="0" smtClean="0">
                <a:solidFill>
                  <a:srgbClr val="0000CC"/>
                </a:solidFill>
              </a:rPr>
              <a:t>SPECIMEN REPRESENTATION LETTER</a:t>
            </a:r>
          </a:p>
        </p:txBody>
      </p:sp>
    </p:spTree>
    <p:extLst>
      <p:ext uri="{BB962C8B-B14F-4D97-AF65-F5344CB8AC3E}">
        <p14:creationId xmlns="" xmlns:p14="http://schemas.microsoft.com/office/powerpoint/2010/main" val="23583357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838200"/>
            <a:ext cx="7848600" cy="5410200"/>
          </a:xfrm>
        </p:spPr>
        <p:txBody>
          <a:bodyPr>
            <a:normAutofit lnSpcReduction="10000"/>
          </a:bodyPr>
          <a:lstStyle/>
          <a:p>
            <a:pPr>
              <a:lnSpc>
                <a:spcPct val="150000"/>
              </a:lnSpc>
              <a:spcBef>
                <a:spcPts val="1000"/>
              </a:spcBef>
            </a:pPr>
            <a:r>
              <a:rPr lang="en-US" sz="1600" b="1" dirty="0" smtClean="0">
                <a:solidFill>
                  <a:srgbClr val="000099"/>
                </a:solidFill>
              </a:rPr>
              <a:t>SOME CLEAN DESK ISSUES</a:t>
            </a:r>
          </a:p>
          <a:p>
            <a:pPr>
              <a:lnSpc>
                <a:spcPct val="150000"/>
              </a:lnSpc>
              <a:spcBef>
                <a:spcPts val="1000"/>
              </a:spcBef>
            </a:pPr>
            <a:r>
              <a:rPr lang="en-US" sz="1600" b="1" dirty="0" smtClean="0">
                <a:solidFill>
                  <a:srgbClr val="000099"/>
                </a:solidFill>
              </a:rPr>
              <a:t>SEGREGATION OF RECEPTION FROM WORK STATIONS</a:t>
            </a:r>
          </a:p>
          <a:p>
            <a:pPr>
              <a:lnSpc>
                <a:spcPct val="150000"/>
              </a:lnSpc>
              <a:spcBef>
                <a:spcPts val="1000"/>
              </a:spcBef>
            </a:pPr>
            <a:r>
              <a:rPr lang="en-US" sz="1600" b="1" dirty="0" smtClean="0">
                <a:solidFill>
                  <a:srgbClr val="000099"/>
                </a:solidFill>
              </a:rPr>
              <a:t>SECURITY FROM PERSONS WALKING INTO THE WORK SPACE</a:t>
            </a:r>
            <a:r>
              <a:rPr lang="en-GB" sz="1600" b="1" dirty="0" smtClean="0"/>
              <a:t> BEYOND THE RECEPTION BARRIERS;</a:t>
            </a:r>
            <a:endParaRPr lang="en-GB" sz="1600" dirty="0" smtClean="0"/>
          </a:p>
          <a:p>
            <a:pPr lvl="0">
              <a:lnSpc>
                <a:spcPct val="150000"/>
              </a:lnSpc>
            </a:pPr>
            <a:r>
              <a:rPr lang="en-GB" sz="1600" b="1" dirty="0" smtClean="0"/>
              <a:t>UNAUTHORISED PERSONS SHOULD NOT BE ALLOWED WITHIN THE OFFICE AFTER STANDARD OFFICE HOURS;</a:t>
            </a:r>
            <a:endParaRPr lang="en-GB" sz="1600" dirty="0" smtClean="0"/>
          </a:p>
          <a:p>
            <a:pPr>
              <a:lnSpc>
                <a:spcPct val="150000"/>
              </a:lnSpc>
              <a:spcBef>
                <a:spcPts val="1000"/>
              </a:spcBef>
            </a:pPr>
            <a:r>
              <a:rPr lang="en-US" sz="1600" b="1" dirty="0" smtClean="0">
                <a:solidFill>
                  <a:srgbClr val="000099"/>
                </a:solidFill>
              </a:rPr>
              <a:t>TILT </a:t>
            </a:r>
            <a:r>
              <a:rPr lang="en-US" sz="1600" b="1" dirty="0">
                <a:solidFill>
                  <a:srgbClr val="000099"/>
                </a:solidFill>
              </a:rPr>
              <a:t>OF COMPUTER SCREENS</a:t>
            </a:r>
          </a:p>
          <a:p>
            <a:pPr>
              <a:lnSpc>
                <a:spcPct val="150000"/>
              </a:lnSpc>
              <a:spcBef>
                <a:spcPts val="1000"/>
              </a:spcBef>
            </a:pPr>
            <a:r>
              <a:rPr lang="en-US" sz="1600" b="1" dirty="0">
                <a:solidFill>
                  <a:srgbClr val="000099"/>
                </a:solidFill>
              </a:rPr>
              <a:t>SCREEN GUARDS</a:t>
            </a:r>
          </a:p>
          <a:p>
            <a:pPr lvl="0">
              <a:lnSpc>
                <a:spcPct val="150000"/>
              </a:lnSpc>
            </a:pPr>
            <a:r>
              <a:rPr lang="en-GB" sz="1600" b="1" dirty="0" smtClean="0"/>
              <a:t>COMPUTER </a:t>
            </a:r>
            <a:r>
              <a:rPr lang="en-GB" sz="1600" b="1" dirty="0"/>
              <a:t>TERMINALS SHOULD NOT BE LEFT ACCESSIBLE WHEN NOT IN USE;</a:t>
            </a:r>
            <a:endParaRPr lang="en-GB" sz="1600" dirty="0"/>
          </a:p>
          <a:p>
            <a:pPr lvl="0">
              <a:lnSpc>
                <a:spcPct val="150000"/>
              </a:lnSpc>
            </a:pPr>
            <a:r>
              <a:rPr lang="en-GB" sz="1600" b="1" dirty="0"/>
              <a:t>COMPUTER TERMINALS SHOULD NOT BE LEFT VISIBLE TO VISITORS PASSING THROUGH TO THE MEETING ROOMS;</a:t>
            </a:r>
            <a:endParaRPr lang="en-GB" sz="1600" dirty="0"/>
          </a:p>
          <a:p>
            <a:pPr lvl="0">
              <a:lnSpc>
                <a:spcPct val="150000"/>
              </a:lnSpc>
            </a:pPr>
            <a:r>
              <a:rPr lang="en-GB" sz="1600" b="1" dirty="0"/>
              <a:t>CABINETS, LOCKS, AND COMBINATIONS SHOULD BE KEPT SECURE AT ALL TIMES HENCE SHOULD BE LOCKED WHEN NOT IN USE, AND CERTAINTLY AT THE END OF THE WORKDAY</a:t>
            </a:r>
            <a:r>
              <a:rPr lang="en-GB" sz="1600" b="1" dirty="0" smtClean="0"/>
              <a:t>.</a:t>
            </a:r>
            <a:endParaRPr lang="en-GB" sz="1600" dirty="0"/>
          </a:p>
        </p:txBody>
      </p:sp>
      <p:pic>
        <p:nvPicPr>
          <p:cNvPr id="1026" name="Picture 2" descr="X:\FORMS\Logo.png"/>
          <p:cNvPicPr>
            <a:picLocks noChangeAspect="1" noChangeArrowheads="1"/>
          </p:cNvPicPr>
          <p:nvPr/>
        </p:nvPicPr>
        <p:blipFill>
          <a:blip r:embed="rId2" cstate="print"/>
          <a:srcRect/>
          <a:stretch>
            <a:fillRect/>
          </a:stretch>
        </p:blipFill>
        <p:spPr bwMode="auto">
          <a:xfrm>
            <a:off x="8153400" y="5867400"/>
            <a:ext cx="609599" cy="679047"/>
          </a:xfrm>
          <a:prstGeom prst="rect">
            <a:avLst/>
          </a:prstGeom>
          <a:noFill/>
        </p:spPr>
      </p:pic>
      <p:sp>
        <p:nvSpPr>
          <p:cNvPr id="4" name="Title 3"/>
          <p:cNvSpPr>
            <a:spLocks noGrp="1"/>
          </p:cNvSpPr>
          <p:nvPr>
            <p:ph type="ctrTitle"/>
          </p:nvPr>
        </p:nvSpPr>
        <p:spPr>
          <a:xfrm>
            <a:off x="1295400" y="152400"/>
            <a:ext cx="6858000" cy="761999"/>
          </a:xfrm>
        </p:spPr>
        <p:txBody>
          <a:bodyPr>
            <a:normAutofit/>
          </a:bodyPr>
          <a:lstStyle/>
          <a:p>
            <a:r>
              <a:rPr lang="en-US" sz="2800" b="1" dirty="0" smtClean="0">
                <a:solidFill>
                  <a:srgbClr val="0000CC"/>
                </a:solidFill>
                <a:latin typeface="+mn-lt"/>
              </a:rPr>
              <a:t>VARIOUS OFFICE SECURITY REMINDERS</a:t>
            </a:r>
            <a:endParaRPr lang="en-GB" sz="2800" b="1" dirty="0">
              <a:solidFill>
                <a:srgbClr val="0000CC"/>
              </a:solidFill>
              <a:latin typeface="+mn-lt"/>
            </a:endParaRPr>
          </a:p>
        </p:txBody>
      </p:sp>
    </p:spTree>
    <p:extLst>
      <p:ext uri="{BB962C8B-B14F-4D97-AF65-F5344CB8AC3E}">
        <p14:creationId xmlns="" xmlns:p14="http://schemas.microsoft.com/office/powerpoint/2010/main" val="23583357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Pat\AppData\Local\Microsoft\Windows\Temporary Internet Files\Content.IE5\5WNOZBC4\MC900441902[1].wm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2643555" y="1447800"/>
            <a:ext cx="2665412" cy="3149526"/>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itle 1"/>
          <p:cNvSpPr>
            <a:spLocks noGrp="1"/>
          </p:cNvSpPr>
          <p:nvPr>
            <p:ph type="ctrTitle"/>
          </p:nvPr>
        </p:nvSpPr>
        <p:spPr>
          <a:xfrm>
            <a:off x="685800" y="1219200"/>
            <a:ext cx="7772400" cy="1695450"/>
          </a:xfrm>
        </p:spPr>
        <p:txBody>
          <a:bodyPr>
            <a:normAutofit/>
          </a:bodyPr>
          <a:lstStyle/>
          <a:p>
            <a:r>
              <a:rPr lang="en-GB" dirty="0" smtClean="0">
                <a:solidFill>
                  <a:srgbClr val="000099"/>
                </a:solidFill>
                <a:latin typeface="Impact" pitchFamily="34" charset="0"/>
              </a:rPr>
              <a:t/>
            </a:r>
            <a:br>
              <a:rPr lang="en-GB" dirty="0" smtClean="0">
                <a:solidFill>
                  <a:srgbClr val="000099"/>
                </a:solidFill>
                <a:latin typeface="Impact" pitchFamily="34" charset="0"/>
              </a:rPr>
            </a:br>
            <a:endParaRPr lang="en-GB" dirty="0">
              <a:solidFill>
                <a:srgbClr val="000099"/>
              </a:solidFill>
              <a:latin typeface="Impact" pitchFamily="34" charset="0"/>
            </a:endParaRPr>
          </a:p>
        </p:txBody>
      </p:sp>
      <p:sp>
        <p:nvSpPr>
          <p:cNvPr id="3" name="Subtitle 2"/>
          <p:cNvSpPr>
            <a:spLocks noGrp="1"/>
          </p:cNvSpPr>
          <p:nvPr>
            <p:ph type="subTitle" idx="1"/>
          </p:nvPr>
        </p:nvSpPr>
        <p:spPr>
          <a:xfrm>
            <a:off x="1371600" y="609600"/>
            <a:ext cx="6400800" cy="4876800"/>
          </a:xfrm>
        </p:spPr>
        <p:txBody>
          <a:bodyPr>
            <a:normAutofit/>
          </a:bodyPr>
          <a:lstStyle/>
          <a:p>
            <a:pPr>
              <a:spcBef>
                <a:spcPts val="1000"/>
              </a:spcBef>
            </a:pPr>
            <a:r>
              <a:rPr lang="en-GB" sz="2400" b="1" dirty="0" smtClean="0">
                <a:solidFill>
                  <a:srgbClr val="0000CC"/>
                </a:solidFill>
              </a:rPr>
              <a:t>ANY </a:t>
            </a:r>
            <a:r>
              <a:rPr lang="en-GB" sz="2400" b="1" dirty="0">
                <a:solidFill>
                  <a:srgbClr val="0000CC"/>
                </a:solidFill>
              </a:rPr>
              <a:t>QUESTIONS</a:t>
            </a:r>
            <a:r>
              <a:rPr lang="en-GB" sz="2400" b="1" dirty="0" smtClean="0">
                <a:solidFill>
                  <a:srgbClr val="0000CC"/>
                </a:solidFill>
              </a:rPr>
              <a:t>?</a:t>
            </a:r>
          </a:p>
          <a:p>
            <a:pPr>
              <a:spcBef>
                <a:spcPts val="1000"/>
              </a:spcBef>
            </a:pPr>
            <a:endParaRPr lang="en-US" sz="1600" b="1" dirty="0" smtClean="0">
              <a:solidFill>
                <a:srgbClr val="FF0000"/>
              </a:solidFill>
            </a:endParaRPr>
          </a:p>
          <a:p>
            <a:pPr>
              <a:spcBef>
                <a:spcPts val="1000"/>
              </a:spcBef>
            </a:pPr>
            <a:endParaRPr lang="en-US" sz="1600" b="1" dirty="0">
              <a:solidFill>
                <a:srgbClr val="FF0000"/>
              </a:solidFill>
            </a:endParaRPr>
          </a:p>
          <a:p>
            <a:pPr>
              <a:spcBef>
                <a:spcPts val="1000"/>
              </a:spcBef>
            </a:pPr>
            <a:endParaRPr lang="en-US" sz="1600" b="1" dirty="0" smtClean="0">
              <a:solidFill>
                <a:srgbClr val="FF0000"/>
              </a:solidFill>
            </a:endParaRPr>
          </a:p>
          <a:p>
            <a:pPr>
              <a:spcBef>
                <a:spcPts val="1000"/>
              </a:spcBef>
            </a:pPr>
            <a:endParaRPr lang="en-US" sz="1600" b="1" dirty="0">
              <a:solidFill>
                <a:srgbClr val="FF0000"/>
              </a:solidFill>
            </a:endParaRPr>
          </a:p>
          <a:p>
            <a:pPr>
              <a:spcBef>
                <a:spcPts val="1000"/>
              </a:spcBef>
            </a:pPr>
            <a:endParaRPr lang="en-US" sz="1600" b="1" dirty="0" smtClean="0">
              <a:solidFill>
                <a:srgbClr val="FF0000"/>
              </a:solidFill>
            </a:endParaRPr>
          </a:p>
          <a:p>
            <a:pPr>
              <a:spcBef>
                <a:spcPts val="1000"/>
              </a:spcBef>
            </a:pPr>
            <a:endParaRPr lang="en-US" sz="1600" b="1" dirty="0">
              <a:solidFill>
                <a:srgbClr val="FF0000"/>
              </a:solidFill>
            </a:endParaRPr>
          </a:p>
          <a:p>
            <a:pPr>
              <a:spcBef>
                <a:spcPts val="1000"/>
              </a:spcBef>
            </a:pPr>
            <a:endParaRPr lang="en-US" sz="1600" b="1" dirty="0" smtClean="0">
              <a:solidFill>
                <a:srgbClr val="FF0000"/>
              </a:solidFill>
            </a:endParaRPr>
          </a:p>
          <a:p>
            <a:pPr>
              <a:spcBef>
                <a:spcPts val="1000"/>
              </a:spcBef>
            </a:pPr>
            <a:endParaRPr lang="en-US" sz="1600" b="1" dirty="0">
              <a:solidFill>
                <a:srgbClr val="FF0000"/>
              </a:solidFill>
            </a:endParaRPr>
          </a:p>
          <a:p>
            <a:pPr>
              <a:spcBef>
                <a:spcPts val="1000"/>
              </a:spcBef>
            </a:pPr>
            <a:endParaRPr lang="en-US" sz="1600" b="1" dirty="0" smtClean="0">
              <a:solidFill>
                <a:srgbClr val="FF0000"/>
              </a:solidFill>
            </a:endParaRPr>
          </a:p>
          <a:p>
            <a:pPr>
              <a:spcBef>
                <a:spcPts val="1000"/>
              </a:spcBef>
            </a:pPr>
            <a:endParaRPr lang="en-US" sz="2000" b="1" dirty="0" smtClean="0">
              <a:solidFill>
                <a:srgbClr val="0000CC"/>
              </a:solidFill>
            </a:endParaRPr>
          </a:p>
          <a:p>
            <a:pPr>
              <a:spcBef>
                <a:spcPts val="1000"/>
              </a:spcBef>
            </a:pPr>
            <a:r>
              <a:rPr lang="en-US" sz="2000" b="1" dirty="0" smtClean="0">
                <a:solidFill>
                  <a:srgbClr val="0000CC"/>
                </a:solidFill>
              </a:rPr>
              <a:t>FEEL FREE TO SHARE YOUR OWN EXPERIENCES </a:t>
            </a:r>
          </a:p>
          <a:p>
            <a:pPr>
              <a:spcBef>
                <a:spcPts val="1000"/>
              </a:spcBef>
            </a:pPr>
            <a:endParaRPr lang="en-US" sz="1600" b="1" dirty="0">
              <a:solidFill>
                <a:srgbClr val="FF0000"/>
              </a:solidFill>
            </a:endParaRPr>
          </a:p>
          <a:p>
            <a:pPr>
              <a:spcBef>
                <a:spcPts val="1000"/>
              </a:spcBef>
            </a:pPr>
            <a:endParaRPr lang="en-US" sz="1600" b="1" dirty="0" smtClean="0">
              <a:solidFill>
                <a:srgbClr val="FF0000"/>
              </a:solidFill>
            </a:endParaRPr>
          </a:p>
        </p:txBody>
      </p:sp>
      <p:pic>
        <p:nvPicPr>
          <p:cNvPr id="1026" name="Picture 2" descr="X:\FORMS\Logo.png"/>
          <p:cNvPicPr>
            <a:picLocks noChangeAspect="1" noChangeArrowheads="1"/>
          </p:cNvPicPr>
          <p:nvPr/>
        </p:nvPicPr>
        <p:blipFill>
          <a:blip r:embed="rId3" cstate="print"/>
          <a:srcRect/>
          <a:stretch>
            <a:fillRect/>
          </a:stretch>
        </p:blipFill>
        <p:spPr bwMode="auto">
          <a:xfrm>
            <a:off x="8153400" y="5867400"/>
            <a:ext cx="609599" cy="679047"/>
          </a:xfrm>
          <a:prstGeom prst="rect">
            <a:avLst/>
          </a:prstGeom>
          <a:noFill/>
        </p:spPr>
      </p:pic>
    </p:spTree>
    <p:extLst>
      <p:ext uri="{BB962C8B-B14F-4D97-AF65-F5344CB8AC3E}">
        <p14:creationId xmlns="" xmlns:p14="http://schemas.microsoft.com/office/powerpoint/2010/main" val="23583357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1695450"/>
          </a:xfrm>
        </p:spPr>
        <p:txBody>
          <a:bodyPr>
            <a:normAutofit/>
          </a:bodyPr>
          <a:lstStyle/>
          <a:p>
            <a:r>
              <a:rPr lang="en-GB" dirty="0" smtClean="0">
                <a:solidFill>
                  <a:srgbClr val="000099"/>
                </a:solidFill>
                <a:latin typeface="Impact" pitchFamily="34" charset="0"/>
              </a:rPr>
              <a:t/>
            </a:r>
            <a:br>
              <a:rPr lang="en-GB" dirty="0" smtClean="0">
                <a:solidFill>
                  <a:srgbClr val="000099"/>
                </a:solidFill>
                <a:latin typeface="Impact" pitchFamily="34" charset="0"/>
              </a:rPr>
            </a:br>
            <a:endParaRPr lang="en-GB" dirty="0">
              <a:solidFill>
                <a:srgbClr val="000099"/>
              </a:solidFill>
              <a:latin typeface="Impact" pitchFamily="34" charset="0"/>
            </a:endParaRPr>
          </a:p>
        </p:txBody>
      </p:sp>
      <p:sp>
        <p:nvSpPr>
          <p:cNvPr id="3" name="Subtitle 2"/>
          <p:cNvSpPr>
            <a:spLocks noGrp="1"/>
          </p:cNvSpPr>
          <p:nvPr>
            <p:ph type="subTitle" idx="1"/>
          </p:nvPr>
        </p:nvSpPr>
        <p:spPr>
          <a:xfrm>
            <a:off x="990600" y="1295400"/>
            <a:ext cx="7162800" cy="3276600"/>
          </a:xfrm>
        </p:spPr>
        <p:txBody>
          <a:bodyPr>
            <a:normAutofit/>
          </a:bodyPr>
          <a:lstStyle/>
          <a:p>
            <a:pPr>
              <a:spcBef>
                <a:spcPts val="1000"/>
              </a:spcBef>
            </a:pPr>
            <a:endParaRPr lang="en-US" sz="1600" b="1" dirty="0" smtClean="0">
              <a:solidFill>
                <a:srgbClr val="FF0000"/>
              </a:solidFill>
            </a:endParaRPr>
          </a:p>
          <a:p>
            <a:pPr algn="just">
              <a:spcBef>
                <a:spcPts val="1000"/>
              </a:spcBef>
            </a:pPr>
            <a:r>
              <a:rPr lang="en-US" sz="1600" b="1" dirty="0" smtClean="0">
                <a:solidFill>
                  <a:schemeClr val="tx1"/>
                </a:solidFill>
              </a:rPr>
              <a:t>This is only one of the areas that has simplified life for all of us though the creation and dissemination of the form on the board. The questions are simple and straight forward.</a:t>
            </a:r>
          </a:p>
          <a:p>
            <a:pPr algn="just">
              <a:spcBef>
                <a:spcPts val="1000"/>
              </a:spcBef>
            </a:pPr>
            <a:r>
              <a:rPr lang="en-US" sz="1600" b="1" dirty="0" smtClean="0">
                <a:solidFill>
                  <a:schemeClr val="tx1"/>
                </a:solidFill>
              </a:rPr>
              <a:t>Again, the form can be handled electronically or manually. </a:t>
            </a:r>
          </a:p>
        </p:txBody>
      </p:sp>
      <p:pic>
        <p:nvPicPr>
          <p:cNvPr id="1026" name="Picture 2" descr="X:\FORMS\Logo.png"/>
          <p:cNvPicPr>
            <a:picLocks noChangeAspect="1" noChangeArrowheads="1"/>
          </p:cNvPicPr>
          <p:nvPr/>
        </p:nvPicPr>
        <p:blipFill>
          <a:blip r:embed="rId3" cstate="print"/>
          <a:srcRect/>
          <a:stretch>
            <a:fillRect/>
          </a:stretch>
        </p:blipFill>
        <p:spPr bwMode="auto">
          <a:xfrm>
            <a:off x="8153400" y="5867400"/>
            <a:ext cx="609599" cy="679047"/>
          </a:xfrm>
          <a:prstGeom prst="rect">
            <a:avLst/>
          </a:prstGeom>
          <a:noFill/>
        </p:spPr>
      </p:pic>
      <p:sp>
        <p:nvSpPr>
          <p:cNvPr id="5" name="TextBox 4"/>
          <p:cNvSpPr txBox="1"/>
          <p:nvPr/>
        </p:nvSpPr>
        <p:spPr>
          <a:xfrm>
            <a:off x="838200" y="228600"/>
            <a:ext cx="6858000" cy="523220"/>
          </a:xfrm>
          <a:prstGeom prst="rect">
            <a:avLst/>
          </a:prstGeom>
          <a:noFill/>
        </p:spPr>
        <p:txBody>
          <a:bodyPr wrap="square" rtlCol="0">
            <a:spAutoFit/>
          </a:bodyPr>
          <a:lstStyle/>
          <a:p>
            <a:pPr algn="ctr">
              <a:spcBef>
                <a:spcPts val="1000"/>
              </a:spcBef>
            </a:pPr>
            <a:r>
              <a:rPr lang="en-GB" sz="2800" b="1" dirty="0" smtClean="0">
                <a:solidFill>
                  <a:srgbClr val="0000CC"/>
                </a:solidFill>
              </a:rPr>
              <a:t>ACCEPTANCE AND CONTINUANCE FORMS</a:t>
            </a:r>
            <a:endParaRPr lang="en-US" sz="2800" b="1" dirty="0" smtClean="0">
              <a:solidFill>
                <a:srgbClr val="0000CC"/>
              </a:solidFill>
            </a:endParaRPr>
          </a:p>
        </p:txBody>
      </p:sp>
      <p:pic>
        <p:nvPicPr>
          <p:cNvPr id="6" name="Picture 12" descr="https://encrypted-tbn0.gstatic.com/images?q=tbn:ANd9GcTzh4oZ2CXfNSlg4MmHv3dyOT0GMvGncIYFO83cJYX8jNas8M2VYg"/>
          <p:cNvPicPr>
            <a:picLocks noChangeAspect="1" noChangeArrowheads="1"/>
          </p:cNvPicPr>
          <p:nvPr/>
        </p:nvPicPr>
        <p:blipFill>
          <a:blip r:embed="rId4" cstate="print"/>
          <a:srcRect/>
          <a:stretch>
            <a:fillRect/>
          </a:stretch>
        </p:blipFill>
        <p:spPr bwMode="auto">
          <a:xfrm>
            <a:off x="3048000" y="3657600"/>
            <a:ext cx="2400300" cy="1905000"/>
          </a:xfrm>
          <a:prstGeom prst="rect">
            <a:avLst/>
          </a:prstGeom>
          <a:noFill/>
        </p:spPr>
      </p:pic>
    </p:spTree>
    <p:extLst>
      <p:ext uri="{BB962C8B-B14F-4D97-AF65-F5344CB8AC3E}">
        <p14:creationId xmlns="" xmlns:p14="http://schemas.microsoft.com/office/powerpoint/2010/main" val="23583357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a:bodyPr>
          <a:lstStyle/>
          <a:p>
            <a:r>
              <a:rPr lang="en-US" sz="2400" b="1" dirty="0">
                <a:solidFill>
                  <a:srgbClr val="000099"/>
                </a:solidFill>
              </a:rPr>
              <a:t>IMPORTANCE OF </a:t>
            </a:r>
            <a:r>
              <a:rPr lang="en-GB" sz="2400" b="1" dirty="0">
                <a:solidFill>
                  <a:srgbClr val="000099"/>
                </a:solidFill>
              </a:rPr>
              <a:t>ENGAGEMENT LETTERS</a:t>
            </a:r>
            <a:endParaRPr lang="en-GB" sz="2400" dirty="0"/>
          </a:p>
        </p:txBody>
      </p:sp>
      <p:pic>
        <p:nvPicPr>
          <p:cNvPr id="1026"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848599" y="5562600"/>
            <a:ext cx="609601" cy="54410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2" name="Picture 8" descr="C:\Users\Pat\AppData\Local\Microsoft\Windows\Temporary Internet Files\Content.IE5\JQEGUJK6\MC900133027[2].wmf"/>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236206" y="1130928"/>
            <a:ext cx="4671588" cy="5117472"/>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Content Placeholder 2"/>
          <p:cNvSpPr>
            <a:spLocks noGrp="1"/>
          </p:cNvSpPr>
          <p:nvPr>
            <p:ph idx="1"/>
          </p:nvPr>
        </p:nvSpPr>
        <p:spPr>
          <a:xfrm>
            <a:off x="457200" y="1143000"/>
            <a:ext cx="8229600" cy="5181600"/>
          </a:xfrm>
        </p:spPr>
        <p:txBody>
          <a:bodyPr>
            <a:normAutofit/>
          </a:bodyPr>
          <a:lstStyle/>
          <a:p>
            <a:pPr marL="0" indent="0">
              <a:buNone/>
            </a:pPr>
            <a:endParaRPr lang="en-US" dirty="0"/>
          </a:p>
          <a:p>
            <a:pPr marL="0" indent="0" algn="just">
              <a:buNone/>
            </a:pPr>
            <a:r>
              <a:rPr lang="en-GB" b="1" dirty="0"/>
              <a:t>I do hope that </a:t>
            </a:r>
            <a:r>
              <a:rPr lang="en-GB" b="1" dirty="0" smtClean="0"/>
              <a:t>today’s </a:t>
            </a:r>
            <a:r>
              <a:rPr lang="en-GB" b="1" dirty="0"/>
              <a:t>session will </a:t>
            </a:r>
            <a:r>
              <a:rPr lang="en-GB" b="1" dirty="0" smtClean="0"/>
              <a:t>make your task lighter!!!</a:t>
            </a:r>
            <a:endParaRPr lang="en-GB" b="1" dirty="0"/>
          </a:p>
          <a:p>
            <a:pPr marL="0" indent="0" algn="just">
              <a:buNone/>
            </a:pPr>
            <a:r>
              <a:rPr lang="en-GB" dirty="0"/>
              <a:t> </a:t>
            </a:r>
          </a:p>
          <a:p>
            <a:pPr marL="0" indent="0" algn="ctr">
              <a:buNone/>
            </a:pPr>
            <a:endParaRPr lang="en-GB" sz="3600" b="1" dirty="0" smtClean="0">
              <a:latin typeface="Brush Script MT" pitchFamily="66" charset="0"/>
            </a:endParaRPr>
          </a:p>
          <a:p>
            <a:pPr marL="0" indent="0" algn="ctr">
              <a:buNone/>
            </a:pPr>
            <a:r>
              <a:rPr lang="en-GB" sz="3600" b="1" dirty="0" smtClean="0">
                <a:latin typeface="Brush Script MT" pitchFamily="66" charset="0"/>
              </a:rPr>
              <a:t>THANK </a:t>
            </a:r>
            <a:r>
              <a:rPr lang="en-GB" sz="3600" b="1" dirty="0">
                <a:latin typeface="Brush Script MT" pitchFamily="66" charset="0"/>
              </a:rPr>
              <a:t>YOU</a:t>
            </a:r>
            <a:r>
              <a:rPr lang="en-GB" sz="3600" b="1" dirty="0" smtClean="0">
                <a:latin typeface="Brush Script MT" pitchFamily="66" charset="0"/>
              </a:rPr>
              <a:t>!</a:t>
            </a:r>
            <a:endParaRPr lang="en-GB" sz="3600" dirty="0" smtClean="0">
              <a:latin typeface="Brush Script MT" pitchFamily="66" charset="0"/>
            </a:endParaRPr>
          </a:p>
          <a:p>
            <a:pPr marL="0" indent="0" algn="ctr">
              <a:buNone/>
            </a:pPr>
            <a:endParaRPr lang="en-US" dirty="0" smtClean="0"/>
          </a:p>
          <a:p>
            <a:pPr marL="0" indent="0" algn="ctr">
              <a:buNone/>
            </a:pPr>
            <a:endParaRPr lang="en-US" dirty="0" smtClean="0"/>
          </a:p>
        </p:txBody>
      </p:sp>
    </p:spTree>
    <p:extLst>
      <p:ext uri="{BB962C8B-B14F-4D97-AF65-F5344CB8AC3E}">
        <p14:creationId xmlns="" xmlns:p14="http://schemas.microsoft.com/office/powerpoint/2010/main" val="7539085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X:\FORMS\Logo.png"/>
          <p:cNvPicPr>
            <a:picLocks noChangeAspect="1" noChangeArrowheads="1"/>
          </p:cNvPicPr>
          <p:nvPr/>
        </p:nvPicPr>
        <p:blipFill>
          <a:blip r:embed="rId2" cstate="print"/>
          <a:srcRect/>
          <a:stretch>
            <a:fillRect/>
          </a:stretch>
        </p:blipFill>
        <p:spPr bwMode="auto">
          <a:xfrm>
            <a:off x="8153400" y="5867400"/>
            <a:ext cx="609599" cy="679047"/>
          </a:xfrm>
          <a:prstGeom prst="rect">
            <a:avLst/>
          </a:prstGeom>
          <a:noFill/>
        </p:spPr>
      </p:pic>
      <p:sp>
        <p:nvSpPr>
          <p:cNvPr id="7" name="TextBox 6"/>
          <p:cNvSpPr txBox="1"/>
          <p:nvPr/>
        </p:nvSpPr>
        <p:spPr>
          <a:xfrm>
            <a:off x="304800" y="533400"/>
            <a:ext cx="2438400" cy="830997"/>
          </a:xfrm>
          <a:prstGeom prst="rect">
            <a:avLst/>
          </a:prstGeom>
          <a:noFill/>
        </p:spPr>
        <p:txBody>
          <a:bodyPr wrap="square" rtlCol="0">
            <a:spAutoFit/>
          </a:bodyPr>
          <a:lstStyle/>
          <a:p>
            <a:r>
              <a:rPr lang="en-GB" sz="1200" b="1" dirty="0" smtClean="0"/>
              <a:t>ETHICAL CONSIDERATIONS</a:t>
            </a:r>
            <a:endParaRPr lang="en-GB" sz="1200" dirty="0" smtClean="0"/>
          </a:p>
          <a:p>
            <a:endParaRPr lang="en-US" dirty="0" smtClean="0"/>
          </a:p>
          <a:p>
            <a:endParaRPr lang="en-GB" dirty="0"/>
          </a:p>
        </p:txBody>
      </p:sp>
      <p:graphicFrame>
        <p:nvGraphicFramePr>
          <p:cNvPr id="8" name="Table 7"/>
          <p:cNvGraphicFramePr>
            <a:graphicFrameLocks noGrp="1"/>
          </p:cNvGraphicFramePr>
          <p:nvPr>
            <p:extLst>
              <p:ext uri="{D42A27DB-BD31-4B8C-83A1-F6EECF244321}">
                <p14:modId xmlns="" xmlns:p14="http://schemas.microsoft.com/office/powerpoint/2010/main" val="4204603272"/>
              </p:ext>
            </p:extLst>
          </p:nvPr>
        </p:nvGraphicFramePr>
        <p:xfrm>
          <a:off x="381000" y="914400"/>
          <a:ext cx="5638799" cy="5310022"/>
        </p:xfrm>
        <a:graphic>
          <a:graphicData uri="http://schemas.openxmlformats.org/drawingml/2006/table">
            <a:tbl>
              <a:tblPr firstRow="1" firstCol="1" lastRow="1" lastCol="1" bandRow="1" bandCol="1">
                <a:tableStyleId>{5C22544A-7EE6-4342-B048-85BDC9FD1C3A}</a:tableStyleId>
              </a:tblPr>
              <a:tblGrid>
                <a:gridCol w="2964271"/>
                <a:gridCol w="1002948"/>
                <a:gridCol w="1002948"/>
                <a:gridCol w="668632"/>
              </a:tblGrid>
              <a:tr h="160394">
                <a:tc>
                  <a:txBody>
                    <a:bodyPr/>
                    <a:lstStyle/>
                    <a:p>
                      <a:pPr marL="0" marR="0" algn="just">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Y/N/NA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Comments</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Initials</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77806">
                <a:tc>
                  <a:txBody>
                    <a:bodyPr/>
                    <a:lstStyle/>
                    <a:p>
                      <a:pPr marL="0" marR="0">
                        <a:spcBef>
                          <a:spcPts val="300"/>
                        </a:spcBef>
                        <a:spcAft>
                          <a:spcPts val="300"/>
                        </a:spcAft>
                        <a:tabLst>
                          <a:tab pos="457200" algn="l"/>
                          <a:tab pos="914400" algn="l"/>
                          <a:tab pos="5372100" algn="l"/>
                        </a:tabLst>
                      </a:pPr>
                      <a:r>
                        <a:rPr lang="en-GB" sz="1100" b="1" dirty="0">
                          <a:solidFill>
                            <a:sysClr val="windowText" lastClr="000000"/>
                          </a:solidFill>
                          <a:effectLst/>
                        </a:rPr>
                        <a:t>Will the total fees expected from this [prospective] client/group of clients exceed 15% of the firm’s total fees (for a non-PIE audit client) or 10% (for a PIE audit client)?</a:t>
                      </a:r>
                      <a:endParaRPr lang="en-GB" sz="1100" b="1"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11552">
                <a:tc>
                  <a:txBody>
                    <a:bodyPr/>
                    <a:lstStyle/>
                    <a:p>
                      <a:pPr marL="0" marR="0">
                        <a:spcBef>
                          <a:spcPts val="300"/>
                        </a:spcBef>
                        <a:spcAft>
                          <a:spcPts val="300"/>
                        </a:spcAft>
                        <a:tabLst>
                          <a:tab pos="457200" algn="l"/>
                          <a:tab pos="914400" algn="l"/>
                          <a:tab pos="5372100" algn="l"/>
                        </a:tabLst>
                      </a:pPr>
                      <a:r>
                        <a:rPr lang="en-GB" sz="1100" dirty="0">
                          <a:solidFill>
                            <a:sysClr val="windowText" lastClr="000000"/>
                          </a:solidFill>
                          <a:effectLst/>
                        </a:rPr>
                        <a:t>Are there any personal or family connections between any of the firm’s Partners or staff and the [prospective] audit client or its officers?</a:t>
                      </a:r>
                      <a:endParaRPr lang="en-GB" sz="11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60048">
                <a:tc>
                  <a:txBody>
                    <a:bodyPr/>
                    <a:lstStyle/>
                    <a:p>
                      <a:pPr marL="0" marR="0">
                        <a:spcBef>
                          <a:spcPts val="300"/>
                        </a:spcBef>
                        <a:spcAft>
                          <a:spcPts val="300"/>
                        </a:spcAft>
                        <a:tabLst>
                          <a:tab pos="457200" algn="l"/>
                          <a:tab pos="914400" algn="l"/>
                          <a:tab pos="5372100" algn="l"/>
                        </a:tabLst>
                      </a:pPr>
                      <a:r>
                        <a:rPr lang="en-GB" sz="1100" dirty="0">
                          <a:solidFill>
                            <a:sysClr val="windowText" lastClr="000000"/>
                          </a:solidFill>
                          <a:effectLst/>
                        </a:rPr>
                        <a:t>Do any of the firm’s Partners or staff have any financial involvement in the [prospective] audit client in respect of any beneficial interest in shares, other investments or trusts, nominee shareholdings or any other financial interests?</a:t>
                      </a:r>
                      <a:endParaRPr lang="en-GB" sz="11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94327">
                <a:tc>
                  <a:txBody>
                    <a:bodyPr/>
                    <a:lstStyle/>
                    <a:p>
                      <a:pPr marL="0" marR="0">
                        <a:spcBef>
                          <a:spcPts val="300"/>
                        </a:spcBef>
                        <a:spcAft>
                          <a:spcPts val="300"/>
                        </a:spcAft>
                        <a:tabLst>
                          <a:tab pos="457200" algn="l"/>
                          <a:tab pos="914400" algn="l"/>
                          <a:tab pos="5372100" algn="l"/>
                        </a:tabLst>
                      </a:pPr>
                      <a:r>
                        <a:rPr lang="en-GB" sz="1100" dirty="0">
                          <a:solidFill>
                            <a:sysClr val="windowText" lastClr="000000"/>
                          </a:solidFill>
                          <a:effectLst/>
                        </a:rPr>
                        <a:t>Are there any other services which the firm already performs, or is being asked to perform for the [prospective] audit client, that could affect independence?</a:t>
                      </a:r>
                      <a:endParaRPr lang="en-GB" sz="11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41394">
                <a:tc>
                  <a:txBody>
                    <a:bodyPr/>
                    <a:lstStyle/>
                    <a:p>
                      <a:pPr marL="0" marR="0">
                        <a:spcBef>
                          <a:spcPts val="300"/>
                        </a:spcBef>
                        <a:spcAft>
                          <a:spcPts val="300"/>
                        </a:spcAft>
                        <a:tabLst>
                          <a:tab pos="457200" algn="l"/>
                          <a:tab pos="914400" algn="l"/>
                          <a:tab pos="5372100" algn="l"/>
                        </a:tabLst>
                      </a:pPr>
                      <a:r>
                        <a:rPr lang="en-GB" sz="1100" dirty="0">
                          <a:solidFill>
                            <a:sysClr val="windowText" lastClr="000000"/>
                          </a:solidFill>
                          <a:effectLst/>
                        </a:rPr>
                        <a:t>Has the Audit Engagement Partner been acting for more than 10 years (non-PIE audit client) or 7 years (PIE audit client)? </a:t>
                      </a:r>
                      <a:endParaRPr lang="en-GB" sz="11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94147">
                <a:tc>
                  <a:txBody>
                    <a:bodyPr/>
                    <a:lstStyle/>
                    <a:p>
                      <a:pPr marL="0" marR="0">
                        <a:spcBef>
                          <a:spcPts val="300"/>
                        </a:spcBef>
                        <a:spcAft>
                          <a:spcPts val="300"/>
                        </a:spcAft>
                        <a:tabLst>
                          <a:tab pos="457200" algn="l"/>
                          <a:tab pos="914400" algn="l"/>
                          <a:tab pos="5372100" algn="l"/>
                        </a:tabLst>
                      </a:pPr>
                      <a:r>
                        <a:rPr lang="en-GB" sz="1100" dirty="0">
                          <a:solidFill>
                            <a:sysClr val="windowText" lastClr="000000"/>
                          </a:solidFill>
                          <a:effectLst/>
                        </a:rPr>
                        <a:t>Are we satisfied that there are no other threats to objectivity or independence?</a:t>
                      </a:r>
                    </a:p>
                    <a:p>
                      <a:pPr marL="0" marR="0">
                        <a:spcBef>
                          <a:spcPts val="300"/>
                        </a:spcBef>
                        <a:spcAft>
                          <a:spcPts val="300"/>
                        </a:spcAft>
                        <a:tabLst>
                          <a:tab pos="457200" algn="l"/>
                          <a:tab pos="914400" algn="l"/>
                          <a:tab pos="5372100" algn="l"/>
                        </a:tabLst>
                      </a:pPr>
                      <a:r>
                        <a:rPr lang="en-GB" sz="1100" dirty="0">
                          <a:solidFill>
                            <a:sysClr val="windowText" lastClr="000000"/>
                          </a:solidFill>
                          <a:effectLst/>
                        </a:rPr>
                        <a:t>Please refer to ICAJ Code of </a:t>
                      </a:r>
                      <a:r>
                        <a:rPr lang="en-GB" sz="1100" dirty="0" smtClean="0">
                          <a:solidFill>
                            <a:sysClr val="windowText" lastClr="000000"/>
                          </a:solidFill>
                          <a:effectLst/>
                        </a:rPr>
                        <a:t>Ethics</a:t>
                      </a:r>
                      <a:endParaRPr lang="en-GB" sz="1100" dirty="0">
                        <a:solidFill>
                          <a:sysClr val="windowText" lastClr="000000"/>
                        </a:solidFill>
                        <a:effectLst/>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1000">
                <a:tc>
                  <a:txBody>
                    <a:bodyPr/>
                    <a:lstStyle/>
                    <a:p>
                      <a:pPr marL="0" marR="0">
                        <a:spcBef>
                          <a:spcPts val="300"/>
                        </a:spcBef>
                        <a:spcAft>
                          <a:spcPts val="300"/>
                        </a:spcAft>
                        <a:tabLst>
                          <a:tab pos="457200" algn="l"/>
                          <a:tab pos="914400" algn="l"/>
                          <a:tab pos="5372100" algn="l"/>
                        </a:tabLst>
                      </a:pPr>
                      <a:r>
                        <a:rPr lang="en-GB" sz="1100" dirty="0">
                          <a:solidFill>
                            <a:sysClr val="windowText" lastClr="000000"/>
                          </a:solidFill>
                          <a:effectLst/>
                        </a:rPr>
                        <a:t>Does the firm have appropriate staffing with adequate expertise? </a:t>
                      </a:r>
                      <a:endParaRPr lang="en-GB" sz="11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0467">
                <a:tc>
                  <a:txBody>
                    <a:bodyPr/>
                    <a:lstStyle/>
                    <a:p>
                      <a:pPr marL="0" marR="0">
                        <a:spcBef>
                          <a:spcPts val="300"/>
                        </a:spcBef>
                        <a:spcAft>
                          <a:spcPts val="300"/>
                        </a:spcAft>
                        <a:tabLst>
                          <a:tab pos="457200" algn="l"/>
                          <a:tab pos="914400" algn="l"/>
                          <a:tab pos="5372100" algn="l"/>
                        </a:tabLst>
                      </a:pPr>
                      <a:r>
                        <a:rPr lang="en-GB" sz="1100" dirty="0">
                          <a:solidFill>
                            <a:sysClr val="windowText" lastClr="000000"/>
                          </a:solidFill>
                          <a:effectLst/>
                        </a:rPr>
                        <a:t>If any external assistance or advice is going to be required, can the firm obtain this? </a:t>
                      </a:r>
                      <a:endParaRPr lang="en-GB" sz="11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08887">
                <a:tc>
                  <a:txBody>
                    <a:bodyPr/>
                    <a:lstStyle/>
                    <a:p>
                      <a:pPr marL="0" marR="0">
                        <a:spcBef>
                          <a:spcPts val="300"/>
                        </a:spcBef>
                        <a:spcAft>
                          <a:spcPts val="300"/>
                        </a:spcAft>
                        <a:tabLst>
                          <a:tab pos="457200" algn="l"/>
                          <a:tab pos="914400" algn="l"/>
                          <a:tab pos="5372100" algn="l"/>
                        </a:tabLst>
                      </a:pPr>
                      <a:r>
                        <a:rPr lang="en-GB" sz="1100" dirty="0">
                          <a:solidFill>
                            <a:sysClr val="windowText" lastClr="000000"/>
                          </a:solidFill>
                          <a:effectLst/>
                        </a:rPr>
                        <a:t>Are there any other aspects of the [prospective] client or other factors which will adversely affect the firm’s ability to perform the audit properly?</a:t>
                      </a:r>
                      <a:endParaRPr lang="en-GB" sz="11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300"/>
                        </a:spcBef>
                        <a:spcAft>
                          <a:spcPts val="300"/>
                        </a:spcAft>
                        <a:tabLst>
                          <a:tab pos="457200" algn="l"/>
                          <a:tab pos="914400" algn="l"/>
                          <a:tab pos="5372100" algn="l"/>
                        </a:tabLst>
                      </a:pPr>
                      <a:r>
                        <a:rPr lang="en-GB" sz="1000" dirty="0">
                          <a:solidFill>
                            <a:sysClr val="windowText" lastClr="000000"/>
                          </a:solidFill>
                          <a:effectLst/>
                        </a:rPr>
                        <a:t> </a:t>
                      </a:r>
                      <a:endParaRPr lang="en-GB" sz="1000" dirty="0">
                        <a:solidFill>
                          <a:sysClr val="windowText" lastClr="000000"/>
                        </a:solidFill>
                        <a:effectLst/>
                        <a:latin typeface="Times New Roman"/>
                        <a:ea typeface="Times New Roman"/>
                      </a:endParaRPr>
                    </a:p>
                  </a:txBody>
                  <a:tcPr marL="46079" marR="460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TextBox 4"/>
          <p:cNvSpPr txBox="1"/>
          <p:nvPr/>
        </p:nvSpPr>
        <p:spPr>
          <a:xfrm>
            <a:off x="-152400" y="76200"/>
            <a:ext cx="8077200" cy="461665"/>
          </a:xfrm>
          <a:prstGeom prst="rect">
            <a:avLst/>
          </a:prstGeom>
          <a:noFill/>
        </p:spPr>
        <p:txBody>
          <a:bodyPr wrap="square" rtlCol="0">
            <a:spAutoFit/>
          </a:bodyPr>
          <a:lstStyle/>
          <a:p>
            <a:pPr algn="ctr"/>
            <a:r>
              <a:rPr lang="en-US" sz="2400" b="1" dirty="0" smtClean="0">
                <a:solidFill>
                  <a:srgbClr val="0000CC"/>
                </a:solidFill>
              </a:rPr>
              <a:t>SPECIMEN ACCEPTANCE AND CONTINUANCE CHECKLIST</a:t>
            </a:r>
            <a:endParaRPr lang="en-US" sz="2400" b="1" dirty="0">
              <a:solidFill>
                <a:srgbClr val="0000CC"/>
              </a:solidFill>
            </a:endParaRPr>
          </a:p>
        </p:txBody>
      </p:sp>
      <p:sp>
        <p:nvSpPr>
          <p:cNvPr id="32769" name="Rectangle 1"/>
          <p:cNvSpPr>
            <a:spLocks noChangeArrowheads="1"/>
          </p:cNvSpPr>
          <p:nvPr/>
        </p:nvSpPr>
        <p:spPr bwMode="auto">
          <a:xfrm>
            <a:off x="304800" y="6324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636838" algn="ctr"/>
                <a:tab pos="5273675" algn="r"/>
              </a:tabLst>
            </a:pPr>
            <a:r>
              <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Appendix 2</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636838" algn="ctr"/>
                <a:tab pos="5273675" algn="r"/>
              </a:tabLst>
            </a:pPr>
            <a:r>
              <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ISQC1 Practical Guidelines for Small and Medium Firms</a:t>
            </a: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23583357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609600"/>
            <a:ext cx="3124200" cy="304800"/>
          </a:xfrm>
        </p:spPr>
        <p:txBody>
          <a:bodyPr>
            <a:normAutofit/>
          </a:bodyPr>
          <a:lstStyle/>
          <a:p>
            <a:pPr algn="l">
              <a:spcBef>
                <a:spcPts val="1000"/>
              </a:spcBef>
            </a:pPr>
            <a:r>
              <a:rPr lang="en-US" sz="1200" b="1" dirty="0" smtClean="0">
                <a:solidFill>
                  <a:schemeClr val="tx1"/>
                </a:solidFill>
              </a:rPr>
              <a:t>ETHICAL CONSIDERATION (CONT’D)</a:t>
            </a:r>
          </a:p>
        </p:txBody>
      </p:sp>
      <p:pic>
        <p:nvPicPr>
          <p:cNvPr id="1026" name="Picture 2" descr="X:\FORMS\Logo.png"/>
          <p:cNvPicPr>
            <a:picLocks noChangeAspect="1" noChangeArrowheads="1"/>
          </p:cNvPicPr>
          <p:nvPr/>
        </p:nvPicPr>
        <p:blipFill>
          <a:blip r:embed="rId2" cstate="print"/>
          <a:srcRect/>
          <a:stretch>
            <a:fillRect/>
          </a:stretch>
        </p:blipFill>
        <p:spPr bwMode="auto">
          <a:xfrm>
            <a:off x="8153400" y="5867400"/>
            <a:ext cx="609599" cy="679047"/>
          </a:xfrm>
          <a:prstGeom prst="rect">
            <a:avLst/>
          </a:prstGeom>
          <a:noFill/>
        </p:spPr>
      </p:pic>
      <p:sp>
        <p:nvSpPr>
          <p:cNvPr id="5" name="TextBox 4"/>
          <p:cNvSpPr txBox="1"/>
          <p:nvPr/>
        </p:nvSpPr>
        <p:spPr>
          <a:xfrm>
            <a:off x="152400" y="76200"/>
            <a:ext cx="8458200" cy="461665"/>
          </a:xfrm>
          <a:prstGeom prst="rect">
            <a:avLst/>
          </a:prstGeom>
          <a:noFill/>
        </p:spPr>
        <p:txBody>
          <a:bodyPr wrap="square" rtlCol="0">
            <a:spAutoFit/>
          </a:bodyPr>
          <a:lstStyle/>
          <a:p>
            <a:pPr algn="ctr"/>
            <a:r>
              <a:rPr lang="en-US" sz="2400" b="1" dirty="0" smtClean="0">
                <a:solidFill>
                  <a:srgbClr val="0000CC"/>
                </a:solidFill>
              </a:rPr>
              <a:t>SPECIMEN ACCEPTANCE AND CONTINUANCE CHECKLIST (CONT’D)</a:t>
            </a:r>
            <a:endParaRPr lang="en-US" sz="2400" b="1" dirty="0">
              <a:solidFill>
                <a:srgbClr val="0000CC"/>
              </a:solidFill>
            </a:endParaRPr>
          </a:p>
        </p:txBody>
      </p:sp>
      <p:graphicFrame>
        <p:nvGraphicFramePr>
          <p:cNvPr id="7" name="Table 6"/>
          <p:cNvGraphicFramePr>
            <a:graphicFrameLocks noGrp="1"/>
          </p:cNvGraphicFramePr>
          <p:nvPr/>
        </p:nvGraphicFramePr>
        <p:xfrm>
          <a:off x="304800" y="1066800"/>
          <a:ext cx="5781675" cy="2636520"/>
        </p:xfrm>
        <a:graphic>
          <a:graphicData uri="http://schemas.openxmlformats.org/drawingml/2006/table">
            <a:tbl>
              <a:tblPr/>
              <a:tblGrid>
                <a:gridCol w="3039379"/>
                <a:gridCol w="1028361"/>
                <a:gridCol w="1028361"/>
                <a:gridCol w="685574"/>
              </a:tblGrid>
              <a:tr h="0">
                <a:tc>
                  <a:txBody>
                    <a:bodyPr/>
                    <a:lstStyle/>
                    <a:p>
                      <a:pPr marL="0" marR="0">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r>
                        <a:rPr lang="en-GB" sz="1200" b="1" dirty="0">
                          <a:latin typeface="+mn-lt"/>
                          <a:ea typeface="Times New Roman"/>
                          <a:cs typeface="Times New Roman"/>
                        </a:rPr>
                        <a:t>Y/N/NA </a:t>
                      </a:r>
                      <a:endParaRPr lang="en-US"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r>
                        <a:rPr lang="en-GB" sz="1200" b="1" dirty="0">
                          <a:latin typeface="+mn-lt"/>
                          <a:ea typeface="Times New Roman"/>
                          <a:cs typeface="Times New Roman"/>
                        </a:rPr>
                        <a:t>Comments</a:t>
                      </a:r>
                      <a:endParaRPr lang="en-US"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r>
                        <a:rPr lang="en-GB" sz="1200" b="1" dirty="0">
                          <a:latin typeface="+mn-lt"/>
                          <a:ea typeface="Times New Roman"/>
                          <a:cs typeface="Times New Roman"/>
                        </a:rPr>
                        <a:t>Initials</a:t>
                      </a:r>
                      <a:endParaRPr lang="en-US"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0520">
                <a:tc>
                  <a:txBody>
                    <a:bodyPr/>
                    <a:lstStyle/>
                    <a:p>
                      <a:pPr marL="0" marR="0">
                        <a:spcBef>
                          <a:spcPts val="300"/>
                        </a:spcBef>
                        <a:spcAft>
                          <a:spcPts val="300"/>
                        </a:spcAft>
                        <a:tabLst>
                          <a:tab pos="457200" algn="l"/>
                          <a:tab pos="914400" algn="l"/>
                          <a:tab pos="5372100" algn="l"/>
                        </a:tabLst>
                      </a:pPr>
                      <a:r>
                        <a:rPr lang="en-GB" sz="1200" b="1" dirty="0">
                          <a:latin typeface="+mn-lt"/>
                          <a:ea typeface="Times New Roman"/>
                          <a:cs typeface="Times New Roman"/>
                        </a:rPr>
                        <a:t>Can we confirm that continuance of the client will not create a conflict of interest?</a:t>
                      </a:r>
                      <a:endParaRPr lang="en-US" sz="1200" b="1"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US"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2920">
                <a:tc>
                  <a:txBody>
                    <a:bodyPr/>
                    <a:lstStyle/>
                    <a:p>
                      <a:pPr marL="0" marR="0">
                        <a:spcBef>
                          <a:spcPts val="300"/>
                        </a:spcBef>
                        <a:spcAft>
                          <a:spcPts val="300"/>
                        </a:spcAft>
                        <a:tabLst>
                          <a:tab pos="457200" algn="l"/>
                          <a:tab pos="914400" algn="l"/>
                          <a:tab pos="5372100" algn="l"/>
                        </a:tabLst>
                      </a:pPr>
                      <a:r>
                        <a:rPr lang="en-GB" sz="1200" b="1" dirty="0">
                          <a:latin typeface="+mn-lt"/>
                          <a:ea typeface="Times New Roman"/>
                          <a:cs typeface="Times New Roman"/>
                        </a:rPr>
                        <a:t>Are we satisfied that the continuance of the appointment would not have an adverse effect on the reputation of the practice?</a:t>
                      </a:r>
                      <a:endParaRPr lang="en-US" sz="1200" b="1"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US"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1520">
                <a:tc>
                  <a:txBody>
                    <a:bodyPr/>
                    <a:lstStyle/>
                    <a:p>
                      <a:pPr marL="0" marR="0">
                        <a:spcBef>
                          <a:spcPts val="300"/>
                        </a:spcBef>
                        <a:spcAft>
                          <a:spcPts val="300"/>
                        </a:spcAft>
                        <a:tabLst>
                          <a:tab pos="457200" algn="l"/>
                          <a:tab pos="914400" algn="l"/>
                          <a:tab pos="5372100" algn="l"/>
                        </a:tabLst>
                      </a:pPr>
                      <a:r>
                        <a:rPr lang="en-GB" sz="1200" b="1" dirty="0">
                          <a:latin typeface="+mn-lt"/>
                          <a:ea typeface="Times New Roman"/>
                          <a:cs typeface="Times New Roman"/>
                        </a:rPr>
                        <a:t>Are we satisfied that there are no other ethical reasons why the firm should not accept/continue the [prospective] client?</a:t>
                      </a:r>
                      <a:endParaRPr lang="en-US" sz="1200" b="1" dirty="0">
                        <a:latin typeface="+mn-lt"/>
                        <a:ea typeface="Times New Roman"/>
                        <a:cs typeface="Times New Roman"/>
                      </a:endParaRPr>
                    </a:p>
                    <a:p>
                      <a:pPr marL="0" marR="0">
                        <a:spcBef>
                          <a:spcPts val="300"/>
                        </a:spcBef>
                        <a:spcAft>
                          <a:spcPts val="300"/>
                        </a:spcAft>
                        <a:tabLst>
                          <a:tab pos="457200" algn="l"/>
                          <a:tab pos="914400" algn="l"/>
                          <a:tab pos="5372100" algn="l"/>
                        </a:tabLst>
                      </a:pPr>
                      <a:r>
                        <a:rPr lang="en-GB" sz="1200" b="1" dirty="0">
                          <a:latin typeface="+mn-lt"/>
                          <a:ea typeface="Times New Roman"/>
                          <a:cs typeface="Times New Roman"/>
                        </a:rPr>
                        <a:t>Please refer to ICAJ Code of Ethics</a:t>
                      </a:r>
                      <a:endParaRPr lang="en-US" sz="1200" b="1"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US"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5320">
                <a:tc>
                  <a:txBody>
                    <a:bodyPr/>
                    <a:lstStyle/>
                    <a:p>
                      <a:pPr marL="0" marR="0">
                        <a:spcBef>
                          <a:spcPts val="300"/>
                        </a:spcBef>
                        <a:spcAft>
                          <a:spcPts val="300"/>
                        </a:spcAft>
                        <a:tabLst>
                          <a:tab pos="457200" algn="l"/>
                          <a:tab pos="914400" algn="l"/>
                          <a:tab pos="5372100" algn="l"/>
                        </a:tabLst>
                      </a:pPr>
                      <a:r>
                        <a:rPr lang="en-GB" sz="1200" b="1" dirty="0">
                          <a:latin typeface="+mn-lt"/>
                          <a:ea typeface="Times New Roman"/>
                          <a:cs typeface="Times New Roman"/>
                        </a:rPr>
                        <a:t>Are we satisfied that there are no other reasons why we would not wish to act for the [prospective] client (for example, financial difficulties or litigation)?</a:t>
                      </a:r>
                      <a:endParaRPr lang="en-US" sz="1200" b="1"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US"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TextBox 7"/>
          <p:cNvSpPr txBox="1"/>
          <p:nvPr/>
        </p:nvSpPr>
        <p:spPr>
          <a:xfrm>
            <a:off x="228600" y="3962400"/>
            <a:ext cx="2819400" cy="553998"/>
          </a:xfrm>
          <a:prstGeom prst="rect">
            <a:avLst/>
          </a:prstGeom>
          <a:noFill/>
        </p:spPr>
        <p:txBody>
          <a:bodyPr wrap="square" rtlCol="0">
            <a:spAutoFit/>
          </a:bodyPr>
          <a:lstStyle/>
          <a:p>
            <a:r>
              <a:rPr lang="en-GB" sz="1200" b="1" dirty="0" smtClean="0"/>
              <a:t>CHANGE IN APPOINTMENT</a:t>
            </a:r>
            <a:endParaRPr lang="en-US" sz="1200" b="1" dirty="0" smtClean="0"/>
          </a:p>
          <a:p>
            <a:endParaRPr lang="en-US" dirty="0"/>
          </a:p>
        </p:txBody>
      </p:sp>
      <p:graphicFrame>
        <p:nvGraphicFramePr>
          <p:cNvPr id="9" name="Table 8"/>
          <p:cNvGraphicFramePr>
            <a:graphicFrameLocks noGrp="1"/>
          </p:cNvGraphicFramePr>
          <p:nvPr/>
        </p:nvGraphicFramePr>
        <p:xfrm>
          <a:off x="304800" y="4343400"/>
          <a:ext cx="6777709" cy="1463040"/>
        </p:xfrm>
        <a:graphic>
          <a:graphicData uri="http://schemas.openxmlformats.org/drawingml/2006/table">
            <a:tbl>
              <a:tblPr/>
              <a:tblGrid>
                <a:gridCol w="3512410"/>
                <a:gridCol w="1174471"/>
                <a:gridCol w="110145"/>
                <a:gridCol w="1188410"/>
                <a:gridCol w="792273"/>
              </a:tblGrid>
              <a:tr h="99060">
                <a:tc>
                  <a:txBody>
                    <a:bodyPr/>
                    <a:lstStyle/>
                    <a:p>
                      <a:pPr marL="0" marR="0" algn="just">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gridSpan="2">
                  <a:txBody>
                    <a:bodyPr/>
                    <a:lstStyle/>
                    <a:p>
                      <a:pPr marL="0" marR="0">
                        <a:spcBef>
                          <a:spcPts val="300"/>
                        </a:spcBef>
                        <a:spcAft>
                          <a:spcPts val="300"/>
                        </a:spcAft>
                        <a:tabLst>
                          <a:tab pos="457200" algn="l"/>
                          <a:tab pos="914400" algn="l"/>
                          <a:tab pos="5372100" algn="l"/>
                        </a:tabLst>
                      </a:pPr>
                      <a:r>
                        <a:rPr lang="en-GB" sz="1200" b="1" dirty="0">
                          <a:latin typeface="+mn-lt"/>
                          <a:ea typeface="Times New Roman"/>
                          <a:cs typeface="Times New Roman"/>
                        </a:rPr>
                        <a:t>Y/N/NA</a:t>
                      </a:r>
                      <a:endParaRPr lang="en-US"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spcBef>
                          <a:spcPts val="300"/>
                        </a:spcBef>
                        <a:spcAft>
                          <a:spcPts val="300"/>
                        </a:spcAft>
                        <a:tabLst>
                          <a:tab pos="457200" algn="l"/>
                          <a:tab pos="914400" algn="l"/>
                          <a:tab pos="5372100" algn="l"/>
                        </a:tabLst>
                      </a:pPr>
                      <a:r>
                        <a:rPr lang="en-GB" sz="1200" b="1" dirty="0">
                          <a:latin typeface="+mn-lt"/>
                          <a:ea typeface="Times New Roman"/>
                          <a:cs typeface="Times New Roman"/>
                        </a:rPr>
                        <a:t>Comments</a:t>
                      </a:r>
                      <a:endParaRPr lang="en-US"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r>
                        <a:rPr lang="en-GB" sz="1200" b="1" dirty="0">
                          <a:latin typeface="+mn-lt"/>
                          <a:ea typeface="Times New Roman"/>
                          <a:cs typeface="Times New Roman"/>
                        </a:rPr>
                        <a:t>Initials</a:t>
                      </a:r>
                      <a:endParaRPr lang="en-US"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7180">
                <a:tc>
                  <a:txBody>
                    <a:bodyPr/>
                    <a:lstStyle/>
                    <a:p>
                      <a:pPr marL="0" marR="0">
                        <a:spcBef>
                          <a:spcPts val="300"/>
                        </a:spcBef>
                        <a:spcAft>
                          <a:spcPts val="300"/>
                        </a:spcAft>
                        <a:tabLst>
                          <a:tab pos="457200" algn="l"/>
                          <a:tab pos="914400" algn="l"/>
                          <a:tab pos="5372100" algn="l"/>
                        </a:tabLst>
                      </a:pPr>
                      <a:r>
                        <a:rPr lang="en-GB" sz="1200" b="1" dirty="0">
                          <a:latin typeface="+mn-lt"/>
                          <a:ea typeface="Times New Roman"/>
                          <a:cs typeface="Times New Roman"/>
                        </a:rPr>
                        <a:t>Has the previous accountant been contacted in accordance with the ICAJ’s Code of Ethics?</a:t>
                      </a:r>
                      <a:endParaRPr lang="en-US" sz="1200" b="1"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7180">
                <a:tc>
                  <a:txBody>
                    <a:bodyPr/>
                    <a:lstStyle/>
                    <a:p>
                      <a:pPr marL="0" marR="0">
                        <a:spcBef>
                          <a:spcPts val="300"/>
                        </a:spcBef>
                        <a:spcAft>
                          <a:spcPts val="300"/>
                        </a:spcAft>
                        <a:tabLst>
                          <a:tab pos="457200" algn="l"/>
                          <a:tab pos="914400" algn="l"/>
                          <a:tab pos="5372100" algn="l"/>
                        </a:tabLst>
                      </a:pPr>
                      <a:r>
                        <a:rPr lang="en-GB" sz="1200" b="1" dirty="0">
                          <a:latin typeface="+mn-lt"/>
                          <a:ea typeface="Times New Roman"/>
                          <a:cs typeface="Times New Roman"/>
                        </a:rPr>
                        <a:t>Does any information contained in the reply from the previous accountant impact on the client acceptance?</a:t>
                      </a:r>
                      <a:endParaRPr lang="en-US" sz="1200" b="1"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7180">
                <a:tc>
                  <a:txBody>
                    <a:bodyPr/>
                    <a:lstStyle/>
                    <a:p>
                      <a:pPr marL="0" marR="0">
                        <a:spcBef>
                          <a:spcPts val="300"/>
                        </a:spcBef>
                        <a:spcAft>
                          <a:spcPts val="300"/>
                        </a:spcAft>
                        <a:tabLst>
                          <a:tab pos="457200" algn="l"/>
                          <a:tab pos="914400" algn="l"/>
                          <a:tab pos="5372100" algn="l"/>
                        </a:tabLst>
                      </a:pPr>
                      <a:r>
                        <a:rPr lang="en-GB" sz="1200" b="1" dirty="0">
                          <a:latin typeface="+mn-lt"/>
                          <a:ea typeface="Times New Roman"/>
                          <a:cs typeface="Times New Roman"/>
                        </a:rPr>
                        <a:t>Have the statutory resignation procedures been complied with by the previous accountant?</a:t>
                      </a:r>
                      <a:endParaRPr lang="en-US" sz="1200" b="1"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1745" name="Rectangle 1"/>
          <p:cNvSpPr>
            <a:spLocks noChangeArrowheads="1"/>
          </p:cNvSpPr>
          <p:nvPr/>
        </p:nvSpPr>
        <p:spPr bwMode="auto">
          <a:xfrm>
            <a:off x="228600" y="60960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636838" algn="ctr"/>
                <a:tab pos="5273675" algn="r"/>
              </a:tabLst>
            </a:pPr>
            <a:r>
              <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Appendix 2</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636838" algn="ctr"/>
                <a:tab pos="5273675" algn="r"/>
              </a:tabLst>
            </a:pPr>
            <a:r>
              <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ISQC1 Practical Guidelines for Small and Medium Firms</a:t>
            </a: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23583357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457200"/>
            <a:ext cx="6400800" cy="381000"/>
          </a:xfrm>
        </p:spPr>
        <p:txBody>
          <a:bodyPr>
            <a:normAutofit/>
          </a:bodyPr>
          <a:lstStyle/>
          <a:p>
            <a:pPr algn="l">
              <a:spcBef>
                <a:spcPts val="1000"/>
              </a:spcBef>
            </a:pPr>
            <a:r>
              <a:rPr lang="en-GB" sz="1200" b="1" dirty="0" smtClean="0">
                <a:solidFill>
                  <a:schemeClr val="tx1"/>
                </a:solidFill>
              </a:rPr>
              <a:t>INTEGRITY</a:t>
            </a:r>
            <a:endParaRPr lang="en-US" sz="1200" b="1" dirty="0" smtClean="0">
              <a:solidFill>
                <a:schemeClr val="tx1"/>
              </a:solidFill>
            </a:endParaRPr>
          </a:p>
          <a:p>
            <a:pPr>
              <a:spcBef>
                <a:spcPts val="1000"/>
              </a:spcBef>
            </a:pPr>
            <a:endParaRPr lang="en-US" sz="1600" b="1" dirty="0" smtClean="0">
              <a:solidFill>
                <a:srgbClr val="000099"/>
              </a:solidFill>
            </a:endParaRPr>
          </a:p>
        </p:txBody>
      </p:sp>
      <p:pic>
        <p:nvPicPr>
          <p:cNvPr id="1026" name="Picture 2" descr="X:\FORMS\Logo.png"/>
          <p:cNvPicPr>
            <a:picLocks noChangeAspect="1" noChangeArrowheads="1"/>
          </p:cNvPicPr>
          <p:nvPr/>
        </p:nvPicPr>
        <p:blipFill>
          <a:blip r:embed="rId2" cstate="print"/>
          <a:srcRect/>
          <a:stretch>
            <a:fillRect/>
          </a:stretch>
        </p:blipFill>
        <p:spPr bwMode="auto">
          <a:xfrm>
            <a:off x="8153400" y="5867400"/>
            <a:ext cx="609599" cy="679047"/>
          </a:xfrm>
          <a:prstGeom prst="rect">
            <a:avLst/>
          </a:prstGeom>
          <a:noFill/>
        </p:spPr>
      </p:pic>
      <p:sp>
        <p:nvSpPr>
          <p:cNvPr id="5" name="TextBox 4"/>
          <p:cNvSpPr txBox="1"/>
          <p:nvPr/>
        </p:nvSpPr>
        <p:spPr>
          <a:xfrm>
            <a:off x="76200" y="76200"/>
            <a:ext cx="8610600" cy="461665"/>
          </a:xfrm>
          <a:prstGeom prst="rect">
            <a:avLst/>
          </a:prstGeom>
          <a:noFill/>
        </p:spPr>
        <p:txBody>
          <a:bodyPr wrap="square" rtlCol="0">
            <a:spAutoFit/>
          </a:bodyPr>
          <a:lstStyle/>
          <a:p>
            <a:pPr algn="ctr"/>
            <a:r>
              <a:rPr lang="en-US" sz="2400" b="1" dirty="0" smtClean="0">
                <a:solidFill>
                  <a:srgbClr val="0000CC"/>
                </a:solidFill>
              </a:rPr>
              <a:t>SPECIMEN ACCEPTANCE AND CONTINUANCE CHECKLIST (CONT’D)</a:t>
            </a:r>
            <a:endParaRPr lang="en-US" sz="2400" b="1" dirty="0">
              <a:solidFill>
                <a:srgbClr val="0000CC"/>
              </a:solidFill>
            </a:endParaRPr>
          </a:p>
        </p:txBody>
      </p:sp>
      <p:graphicFrame>
        <p:nvGraphicFramePr>
          <p:cNvPr id="7" name="Table 6"/>
          <p:cNvGraphicFramePr>
            <a:graphicFrameLocks noGrp="1"/>
          </p:cNvGraphicFramePr>
          <p:nvPr/>
        </p:nvGraphicFramePr>
        <p:xfrm>
          <a:off x="304800" y="762000"/>
          <a:ext cx="5781676" cy="1844040"/>
        </p:xfrm>
        <a:graphic>
          <a:graphicData uri="http://schemas.openxmlformats.org/drawingml/2006/table">
            <a:tbl>
              <a:tblPr/>
              <a:tblGrid>
                <a:gridCol w="3039379"/>
                <a:gridCol w="1026457"/>
                <a:gridCol w="1030266"/>
                <a:gridCol w="685574"/>
              </a:tblGrid>
              <a:tr h="0">
                <a:tc>
                  <a:txBody>
                    <a:bodyPr/>
                    <a:lstStyle/>
                    <a:p>
                      <a:pPr marL="0" marR="0" algn="just">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r>
                        <a:rPr lang="en-GB" sz="1200" b="1" dirty="0">
                          <a:latin typeface="+mn-lt"/>
                          <a:ea typeface="Times New Roman"/>
                          <a:cs typeface="Times New Roman"/>
                        </a:rPr>
                        <a:t>Y/N/NA</a:t>
                      </a:r>
                      <a:endParaRPr lang="en-US"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r>
                        <a:rPr lang="en-GB" sz="1200" b="1" dirty="0">
                          <a:latin typeface="+mn-lt"/>
                          <a:ea typeface="Times New Roman"/>
                          <a:cs typeface="Times New Roman"/>
                        </a:rPr>
                        <a:t>Comments</a:t>
                      </a:r>
                      <a:endParaRPr lang="en-US"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r>
                        <a:rPr lang="en-GB" sz="1200" b="1" dirty="0">
                          <a:latin typeface="+mn-lt"/>
                          <a:ea typeface="Times New Roman"/>
                          <a:cs typeface="Times New Roman"/>
                        </a:rPr>
                        <a:t>Initials</a:t>
                      </a:r>
                      <a:endParaRPr lang="en-US"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2920">
                <a:tc>
                  <a:txBody>
                    <a:bodyPr/>
                    <a:lstStyle/>
                    <a:p>
                      <a:pPr marL="0" marR="0">
                        <a:spcBef>
                          <a:spcPts val="300"/>
                        </a:spcBef>
                        <a:spcAft>
                          <a:spcPts val="300"/>
                        </a:spcAft>
                        <a:tabLst>
                          <a:tab pos="457200" algn="l"/>
                          <a:tab pos="914400" algn="l"/>
                          <a:tab pos="5372100" algn="l"/>
                        </a:tabLst>
                      </a:pPr>
                      <a:r>
                        <a:rPr lang="en-GB" sz="1200" b="1" dirty="0">
                          <a:latin typeface="+mn-lt"/>
                          <a:ea typeface="Times New Roman"/>
                          <a:cs typeface="Times New Roman"/>
                        </a:rPr>
                        <a:t>Have we confirmed the identity and address of the client and relevant individuals (directors/owners)?</a:t>
                      </a:r>
                      <a:endParaRPr lang="en-US" sz="1200" b="1"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US"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1000">
                <a:tc>
                  <a:txBody>
                    <a:bodyPr/>
                    <a:lstStyle/>
                    <a:p>
                      <a:pPr marL="0" marR="0">
                        <a:spcBef>
                          <a:spcPts val="300"/>
                        </a:spcBef>
                        <a:spcAft>
                          <a:spcPts val="300"/>
                        </a:spcAft>
                        <a:tabLst>
                          <a:tab pos="457200" algn="l"/>
                          <a:tab pos="914400" algn="l"/>
                          <a:tab pos="5372100" algn="l"/>
                        </a:tabLst>
                      </a:pPr>
                      <a:r>
                        <a:rPr lang="en-GB" sz="1200" b="1" dirty="0">
                          <a:latin typeface="+mn-lt"/>
                          <a:ea typeface="Times New Roman"/>
                          <a:cs typeface="Times New Roman"/>
                        </a:rPr>
                        <a:t>Are we satisfied that the entity is a bona fide organisation?</a:t>
                      </a:r>
                      <a:endParaRPr lang="en-US" sz="1200" b="1"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US"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300"/>
                        </a:spcBef>
                        <a:spcAft>
                          <a:spcPts val="300"/>
                        </a:spcAft>
                        <a:tabLst>
                          <a:tab pos="457200" algn="l"/>
                          <a:tab pos="914400" algn="l"/>
                          <a:tab pos="5372100" algn="l"/>
                        </a:tabLst>
                      </a:pPr>
                      <a:r>
                        <a:rPr lang="en-GB" sz="1200" b="1" dirty="0">
                          <a:latin typeface="+mn-lt"/>
                          <a:ea typeface="Times New Roman"/>
                          <a:cs typeface="Times New Roman"/>
                        </a:rPr>
                        <a:t>Have we carried out a company search?</a:t>
                      </a:r>
                      <a:endParaRPr lang="en-US" sz="1200" b="1"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US"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US"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2920">
                <a:tc>
                  <a:txBody>
                    <a:bodyPr/>
                    <a:lstStyle/>
                    <a:p>
                      <a:pPr marL="0" marR="0">
                        <a:spcBef>
                          <a:spcPts val="300"/>
                        </a:spcBef>
                        <a:spcAft>
                          <a:spcPts val="300"/>
                        </a:spcAft>
                        <a:tabLst>
                          <a:tab pos="457200" algn="l"/>
                          <a:tab pos="914400" algn="l"/>
                          <a:tab pos="5372100" algn="l"/>
                        </a:tabLst>
                      </a:pPr>
                      <a:r>
                        <a:rPr lang="en-GB" sz="1200" b="1" dirty="0">
                          <a:latin typeface="+mn-lt"/>
                          <a:ea typeface="Times New Roman"/>
                          <a:cs typeface="Times New Roman"/>
                        </a:rPr>
                        <a:t>Have we addressed any concerns about the integrity of the owners and management of the entity?</a:t>
                      </a:r>
                      <a:endParaRPr lang="en-US" sz="1200" b="1"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GB" sz="1200"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TextBox 7"/>
          <p:cNvSpPr txBox="1"/>
          <p:nvPr/>
        </p:nvSpPr>
        <p:spPr>
          <a:xfrm>
            <a:off x="228600" y="2971800"/>
            <a:ext cx="2590800" cy="276999"/>
          </a:xfrm>
          <a:prstGeom prst="rect">
            <a:avLst/>
          </a:prstGeom>
          <a:noFill/>
        </p:spPr>
        <p:txBody>
          <a:bodyPr wrap="square" rtlCol="0">
            <a:spAutoFit/>
          </a:bodyPr>
          <a:lstStyle/>
          <a:p>
            <a:r>
              <a:rPr lang="en-US" sz="1200" b="1" dirty="0" smtClean="0"/>
              <a:t>OTHER CONSIDERATIONS</a:t>
            </a:r>
            <a:endParaRPr lang="en-US" sz="1200" b="1" dirty="0"/>
          </a:p>
        </p:txBody>
      </p:sp>
      <p:graphicFrame>
        <p:nvGraphicFramePr>
          <p:cNvPr id="11" name="Table 10"/>
          <p:cNvGraphicFramePr>
            <a:graphicFrameLocks noGrp="1"/>
          </p:cNvGraphicFramePr>
          <p:nvPr/>
        </p:nvGraphicFramePr>
        <p:xfrm>
          <a:off x="304800" y="3276600"/>
          <a:ext cx="5783580" cy="1981200"/>
        </p:xfrm>
        <a:graphic>
          <a:graphicData uri="http://schemas.openxmlformats.org/drawingml/2006/table">
            <a:tbl>
              <a:tblPr/>
              <a:tblGrid>
                <a:gridCol w="3040380"/>
                <a:gridCol w="1048385"/>
                <a:gridCol w="1016635"/>
                <a:gridCol w="678180"/>
              </a:tblGrid>
              <a:tr h="0">
                <a:tc>
                  <a:txBody>
                    <a:bodyPr/>
                    <a:lstStyle/>
                    <a:p>
                      <a:pPr marL="0" marR="0" algn="just">
                        <a:spcBef>
                          <a:spcPts val="300"/>
                        </a:spcBef>
                        <a:spcAft>
                          <a:spcPts val="300"/>
                        </a:spcAft>
                        <a:tabLst>
                          <a:tab pos="457200" algn="l"/>
                          <a:tab pos="914400" algn="l"/>
                          <a:tab pos="5372100" algn="l"/>
                        </a:tabLst>
                      </a:pPr>
                      <a:endParaRPr lang="en-GB" sz="1200" dirty="0">
                        <a:latin typeface="Arial"/>
                        <a:ea typeface="Times New Roman"/>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r>
                        <a:rPr lang="en-GB" sz="1200" b="1" dirty="0">
                          <a:latin typeface="Arial"/>
                          <a:ea typeface="Times New Roman"/>
                          <a:cs typeface="Times New Roman"/>
                        </a:rPr>
                        <a:t>Yes/No/NA</a:t>
                      </a:r>
                      <a:r>
                        <a:rPr lang="en-GB" sz="800" b="1" dirty="0">
                          <a:latin typeface="Arial"/>
                          <a:ea typeface="Times New Roman"/>
                          <a:cs typeface="Times New Roman"/>
                        </a:rPr>
                        <a:t> </a:t>
                      </a:r>
                      <a:endParaRPr lang="en-US" sz="1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r>
                        <a:rPr lang="en-GB" sz="1200" b="1" dirty="0">
                          <a:latin typeface="Arial"/>
                          <a:ea typeface="Times New Roman"/>
                          <a:cs typeface="Times New Roman"/>
                        </a:rPr>
                        <a:t>Comments</a:t>
                      </a:r>
                      <a:endParaRPr lang="en-US" sz="1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r>
                        <a:rPr lang="en-GB" sz="1200" b="1" dirty="0">
                          <a:latin typeface="Arial"/>
                          <a:ea typeface="Times New Roman"/>
                          <a:cs typeface="Times New Roman"/>
                        </a:rPr>
                        <a:t>Initials</a:t>
                      </a:r>
                      <a:endParaRPr lang="en-US" sz="1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6720">
                <a:tc>
                  <a:txBody>
                    <a:bodyPr/>
                    <a:lstStyle/>
                    <a:p>
                      <a:pPr marL="0" marR="0">
                        <a:spcBef>
                          <a:spcPts val="300"/>
                        </a:spcBef>
                        <a:spcAft>
                          <a:spcPts val="300"/>
                        </a:spcAft>
                        <a:tabLst>
                          <a:tab pos="457200" algn="l"/>
                          <a:tab pos="914400" algn="l"/>
                          <a:tab pos="5372100" algn="l"/>
                        </a:tabLst>
                      </a:pPr>
                      <a:r>
                        <a:rPr lang="en-GB" sz="1200" b="1" dirty="0">
                          <a:latin typeface="+mn-lt"/>
                          <a:ea typeface="Times New Roman"/>
                          <a:cs typeface="Times New Roman"/>
                        </a:rPr>
                        <a:t>Have we established how this new client was gained by the firm?</a:t>
                      </a:r>
                      <a:endParaRPr lang="en-US" sz="1000" b="1"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GB"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GB"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GB"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1000">
                <a:tc>
                  <a:txBody>
                    <a:bodyPr/>
                    <a:lstStyle/>
                    <a:p>
                      <a:pPr marL="0" marR="0">
                        <a:spcBef>
                          <a:spcPts val="300"/>
                        </a:spcBef>
                        <a:spcAft>
                          <a:spcPts val="300"/>
                        </a:spcAft>
                        <a:tabLst>
                          <a:tab pos="457200" algn="l"/>
                          <a:tab pos="914400" algn="l"/>
                          <a:tab pos="5372100" algn="l"/>
                        </a:tabLst>
                      </a:pPr>
                      <a:r>
                        <a:rPr lang="en-GB" sz="1200" b="1" dirty="0">
                          <a:latin typeface="+mn-lt"/>
                          <a:ea typeface="Times New Roman"/>
                          <a:cs typeface="Times New Roman"/>
                        </a:rPr>
                        <a:t>Do we have all necessary details of directors and major shareholders?</a:t>
                      </a:r>
                      <a:endParaRPr lang="en-US" sz="1000" b="1"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US" sz="1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US" sz="1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GB"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1000">
                <a:tc>
                  <a:txBody>
                    <a:bodyPr/>
                    <a:lstStyle/>
                    <a:p>
                      <a:pPr marL="0" marR="0">
                        <a:spcBef>
                          <a:spcPts val="300"/>
                        </a:spcBef>
                        <a:spcAft>
                          <a:spcPts val="300"/>
                        </a:spcAft>
                        <a:tabLst>
                          <a:tab pos="457200" algn="l"/>
                          <a:tab pos="914400" algn="l"/>
                          <a:tab pos="5372100" algn="l"/>
                        </a:tabLst>
                      </a:pPr>
                      <a:r>
                        <a:rPr lang="en-GB" sz="1200" b="1" dirty="0">
                          <a:latin typeface="+mn-lt"/>
                          <a:ea typeface="Times New Roman"/>
                          <a:cs typeface="Times New Roman"/>
                        </a:rPr>
                        <a:t>Has the </a:t>
                      </a:r>
                      <a:r>
                        <a:rPr lang="en-GB" sz="1200" b="1" u="none" strike="noStrike" dirty="0">
                          <a:solidFill>
                            <a:schemeClr val="tx1"/>
                          </a:solidFill>
                          <a:latin typeface="+mn-lt"/>
                          <a:ea typeface="Times New Roman"/>
                          <a:cs typeface="Times New Roman"/>
                        </a:rPr>
                        <a:t>letter of engagement</a:t>
                      </a:r>
                      <a:r>
                        <a:rPr lang="en-GB" sz="1200" b="1" dirty="0">
                          <a:solidFill>
                            <a:schemeClr val="tx1"/>
                          </a:solidFill>
                          <a:latin typeface="+mn-lt"/>
                          <a:ea typeface="Times New Roman"/>
                          <a:cs typeface="Times New Roman"/>
                        </a:rPr>
                        <a:t> </a:t>
                      </a:r>
                      <a:r>
                        <a:rPr lang="en-GB" sz="1200" b="1" dirty="0">
                          <a:latin typeface="+mn-lt"/>
                          <a:ea typeface="Times New Roman"/>
                          <a:cs typeface="Times New Roman"/>
                        </a:rPr>
                        <a:t>been drafted?</a:t>
                      </a:r>
                      <a:endParaRPr lang="en-US" sz="1000" b="1"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US" sz="1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GB"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GB"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9600">
                <a:tc>
                  <a:txBody>
                    <a:bodyPr/>
                    <a:lstStyle/>
                    <a:p>
                      <a:pPr marL="0" marR="0">
                        <a:spcBef>
                          <a:spcPts val="300"/>
                        </a:spcBef>
                        <a:spcAft>
                          <a:spcPts val="300"/>
                        </a:spcAft>
                        <a:tabLst>
                          <a:tab pos="457200" algn="l"/>
                          <a:tab pos="914400" algn="l"/>
                          <a:tab pos="5372100" algn="l"/>
                        </a:tabLst>
                      </a:pPr>
                      <a:r>
                        <a:rPr lang="en-GB" sz="1200" b="1" dirty="0">
                          <a:latin typeface="+mn-lt"/>
                          <a:ea typeface="Times New Roman"/>
                          <a:cs typeface="Times New Roman"/>
                        </a:rPr>
                        <a:t>In the light of the risk attaching to this client, is a Quality Control Partner required on this audit engagement?</a:t>
                      </a:r>
                      <a:endParaRPr lang="en-US" sz="1000" b="1" dirty="0">
                        <a:latin typeface="+mn-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US" sz="1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US" sz="1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tabLst>
                          <a:tab pos="457200" algn="l"/>
                          <a:tab pos="914400" algn="l"/>
                          <a:tab pos="5372100" algn="l"/>
                        </a:tabLst>
                      </a:pPr>
                      <a:endParaRPr lang="en-GB" sz="10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43" name="Rectangle 3"/>
          <p:cNvSpPr>
            <a:spLocks noChangeArrowheads="1"/>
          </p:cNvSpPr>
          <p:nvPr/>
        </p:nvSpPr>
        <p:spPr bwMode="auto">
          <a:xfrm>
            <a:off x="228600" y="5410200"/>
            <a:ext cx="44196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000" b="1" i="0" u="none" strike="noStrike" cap="none" normalizeH="0" baseline="0" dirty="0" smtClean="0">
                <a:ln>
                  <a:noFill/>
                </a:ln>
                <a:solidFill>
                  <a:srgbClr val="0000CC"/>
                </a:solidFill>
                <a:effectLst/>
                <a:ea typeface="Times New Roman" pitchFamily="18" charset="0"/>
                <a:cs typeface="Arial" pitchFamily="34" charset="0"/>
              </a:rPr>
              <a:t>Where any of the above questions have been answered “Yes”, specify what safeguard measures are to be taken to maintain independence, and to ensure the availability of resources and ability to perform the audit properly.</a:t>
            </a:r>
            <a:endParaRPr kumimoji="0" lang="en-US" sz="1000" b="1" i="0" u="none" strike="noStrike" cap="none" normalizeH="0" baseline="0" dirty="0" smtClean="0">
              <a:ln>
                <a:noFill/>
              </a:ln>
              <a:solidFill>
                <a:srgbClr val="0000CC"/>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44" name="Rectangle 4"/>
          <p:cNvSpPr>
            <a:spLocks noChangeArrowheads="1"/>
          </p:cNvSpPr>
          <p:nvPr/>
        </p:nvSpPr>
        <p:spPr bwMode="auto">
          <a:xfrm>
            <a:off x="228600" y="6324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636838" algn="ctr"/>
                <a:tab pos="5273675" algn="r"/>
              </a:tabLst>
            </a:pPr>
            <a:r>
              <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Appendix 2</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636838" algn="ctr"/>
                <a:tab pos="5273675" algn="r"/>
              </a:tabLst>
            </a:pPr>
            <a:r>
              <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ISQC1 Practical Guidelines for Small and Medium Firms</a:t>
            </a: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23583357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1695450"/>
          </a:xfrm>
        </p:spPr>
        <p:txBody>
          <a:bodyPr>
            <a:normAutofit/>
          </a:bodyPr>
          <a:lstStyle/>
          <a:p>
            <a:r>
              <a:rPr lang="en-GB" dirty="0" smtClean="0">
                <a:solidFill>
                  <a:srgbClr val="000099"/>
                </a:solidFill>
                <a:latin typeface="Impact" pitchFamily="34" charset="0"/>
              </a:rPr>
              <a:t/>
            </a:r>
            <a:br>
              <a:rPr lang="en-GB" dirty="0" smtClean="0">
                <a:solidFill>
                  <a:srgbClr val="000099"/>
                </a:solidFill>
                <a:latin typeface="Impact" pitchFamily="34" charset="0"/>
              </a:rPr>
            </a:br>
            <a:endParaRPr lang="en-GB" dirty="0">
              <a:solidFill>
                <a:srgbClr val="000099"/>
              </a:solidFill>
              <a:latin typeface="Impact" pitchFamily="34" charset="0"/>
            </a:endParaRPr>
          </a:p>
        </p:txBody>
      </p:sp>
      <p:sp>
        <p:nvSpPr>
          <p:cNvPr id="3" name="Subtitle 2"/>
          <p:cNvSpPr>
            <a:spLocks noGrp="1"/>
          </p:cNvSpPr>
          <p:nvPr>
            <p:ph type="subTitle" idx="1"/>
          </p:nvPr>
        </p:nvSpPr>
        <p:spPr>
          <a:xfrm>
            <a:off x="228600" y="609600"/>
            <a:ext cx="7543800" cy="6019800"/>
          </a:xfrm>
        </p:spPr>
        <p:txBody>
          <a:bodyPr>
            <a:noAutofit/>
          </a:bodyPr>
          <a:lstStyle/>
          <a:p>
            <a:pPr algn="just"/>
            <a:r>
              <a:rPr lang="en-GB" sz="1400" b="1" dirty="0" smtClean="0">
                <a:solidFill>
                  <a:schemeClr val="tx1"/>
                </a:solidFill>
              </a:rPr>
              <a:t>SUMMARY OF ASSESSMENT</a:t>
            </a:r>
          </a:p>
          <a:p>
            <a:pPr algn="just"/>
            <a:endParaRPr lang="en-US" sz="1200" b="1" dirty="0" smtClean="0">
              <a:solidFill>
                <a:schemeClr val="tx1"/>
              </a:solidFill>
            </a:endParaRPr>
          </a:p>
          <a:p>
            <a:pPr algn="just"/>
            <a:r>
              <a:rPr lang="en-GB" sz="1200" b="1" dirty="0" smtClean="0">
                <a:solidFill>
                  <a:schemeClr val="tx1"/>
                </a:solidFill>
              </a:rPr>
              <a:t>I am happy that the client acceptance process can/</a:t>
            </a:r>
            <a:r>
              <a:rPr lang="en-GB" sz="1200" b="1" strike="sngStrike" dirty="0" smtClean="0">
                <a:solidFill>
                  <a:schemeClr val="tx1"/>
                </a:solidFill>
              </a:rPr>
              <a:t>cannot*</a:t>
            </a:r>
            <a:r>
              <a:rPr lang="en-GB" sz="1200" b="1" dirty="0" smtClean="0">
                <a:solidFill>
                  <a:schemeClr val="tx1"/>
                </a:solidFill>
              </a:rPr>
              <a:t> continue.</a:t>
            </a:r>
            <a:endParaRPr lang="en-US" sz="1200" b="1" dirty="0" smtClean="0">
              <a:solidFill>
                <a:schemeClr val="tx1"/>
              </a:solidFill>
            </a:endParaRPr>
          </a:p>
          <a:p>
            <a:pPr algn="just"/>
            <a:r>
              <a:rPr lang="en-GB" sz="1200" b="1" dirty="0" smtClean="0">
                <a:solidFill>
                  <a:schemeClr val="tx1"/>
                </a:solidFill>
              </a:rPr>
              <a:t> </a:t>
            </a:r>
            <a:endParaRPr lang="en-US" sz="1200" b="1" dirty="0" smtClean="0">
              <a:solidFill>
                <a:schemeClr val="tx1"/>
              </a:solidFill>
            </a:endParaRPr>
          </a:p>
          <a:p>
            <a:pPr algn="just"/>
            <a:r>
              <a:rPr lang="en-GB" sz="1200" b="1" dirty="0" smtClean="0">
                <a:solidFill>
                  <a:schemeClr val="tx1"/>
                </a:solidFill>
              </a:rPr>
              <a:t> RISK SCORE:	       HIGH…………..  MEDIUM……………..LOW……</a:t>
            </a:r>
            <a:r>
              <a:rPr lang="en-GB" sz="1200" b="1" dirty="0" smtClean="0">
                <a:solidFill>
                  <a:schemeClr val="tx1"/>
                </a:solidFill>
                <a:sym typeface="Wingdings"/>
              </a:rPr>
              <a:t></a:t>
            </a:r>
            <a:endParaRPr lang="en-US" sz="1200" b="1" dirty="0" smtClean="0">
              <a:solidFill>
                <a:schemeClr val="tx1"/>
              </a:solidFill>
            </a:endParaRPr>
          </a:p>
          <a:p>
            <a:pPr algn="just"/>
            <a:r>
              <a:rPr lang="en-GB" sz="1200" b="1" dirty="0" smtClean="0">
                <a:solidFill>
                  <a:schemeClr val="tx1"/>
                </a:solidFill>
              </a:rPr>
              <a:t>(Tick ONE choice)</a:t>
            </a:r>
            <a:endParaRPr lang="en-US" sz="1200" b="1" dirty="0" smtClean="0">
              <a:solidFill>
                <a:schemeClr val="tx1"/>
              </a:solidFill>
            </a:endParaRPr>
          </a:p>
          <a:p>
            <a:pPr algn="just"/>
            <a:r>
              <a:rPr lang="en-GB" sz="1200" b="1" dirty="0" smtClean="0">
                <a:solidFill>
                  <a:schemeClr val="tx1"/>
                </a:solidFill>
              </a:rPr>
              <a:t> </a:t>
            </a:r>
            <a:endParaRPr lang="en-US" sz="1200" b="1" dirty="0" smtClean="0">
              <a:solidFill>
                <a:schemeClr val="tx1"/>
              </a:solidFill>
            </a:endParaRPr>
          </a:p>
          <a:p>
            <a:pPr algn="just"/>
            <a:r>
              <a:rPr lang="en-GB" sz="1200" b="1" dirty="0" smtClean="0">
                <a:solidFill>
                  <a:schemeClr val="tx1"/>
                </a:solidFill>
              </a:rPr>
              <a:t> </a:t>
            </a:r>
            <a:endParaRPr lang="en-US" sz="1200" b="1" dirty="0" smtClean="0">
              <a:solidFill>
                <a:schemeClr val="tx1"/>
              </a:solidFill>
            </a:endParaRPr>
          </a:p>
          <a:p>
            <a:pPr algn="just"/>
            <a:r>
              <a:rPr lang="en-GB" sz="1200" b="1" dirty="0" smtClean="0">
                <a:solidFill>
                  <a:schemeClr val="tx1"/>
                </a:solidFill>
              </a:rPr>
              <a:t> Audit Engagement Partner – PRACTITIONER’S NAME Signed………X/X/20XX</a:t>
            </a:r>
            <a:endParaRPr lang="en-US" sz="1200" b="1" dirty="0" smtClean="0">
              <a:solidFill>
                <a:schemeClr val="tx1"/>
              </a:solidFill>
            </a:endParaRPr>
          </a:p>
          <a:p>
            <a:pPr algn="just"/>
            <a:r>
              <a:rPr lang="en-GB" sz="1200" b="1" dirty="0" smtClean="0">
                <a:solidFill>
                  <a:schemeClr val="tx1"/>
                </a:solidFill>
              </a:rPr>
              <a:t> </a:t>
            </a:r>
            <a:endParaRPr lang="en-US" sz="1200" b="1" dirty="0" smtClean="0">
              <a:solidFill>
                <a:schemeClr val="tx1"/>
              </a:solidFill>
            </a:endParaRPr>
          </a:p>
          <a:p>
            <a:pPr algn="just"/>
            <a:r>
              <a:rPr lang="en-GB" sz="1200" b="1" dirty="0" smtClean="0">
                <a:solidFill>
                  <a:schemeClr val="tx1"/>
                </a:solidFill>
              </a:rPr>
              <a:t> </a:t>
            </a:r>
            <a:endParaRPr lang="en-US" sz="1200" b="1" dirty="0" smtClean="0">
              <a:solidFill>
                <a:schemeClr val="tx1"/>
              </a:solidFill>
            </a:endParaRPr>
          </a:p>
          <a:p>
            <a:pPr algn="just"/>
            <a:r>
              <a:rPr lang="en-GB" sz="1200" b="1" dirty="0" smtClean="0">
                <a:solidFill>
                  <a:schemeClr val="tx1"/>
                </a:solidFill>
              </a:rPr>
              <a:t>Compliance Partner………………………………….Signed……………………….</a:t>
            </a:r>
            <a:endParaRPr lang="en-US" sz="1200" b="1" dirty="0" smtClean="0">
              <a:solidFill>
                <a:schemeClr val="tx1"/>
              </a:solidFill>
            </a:endParaRPr>
          </a:p>
          <a:p>
            <a:pPr algn="just"/>
            <a:r>
              <a:rPr lang="en-GB" sz="1200" b="1" dirty="0" smtClean="0">
                <a:solidFill>
                  <a:schemeClr val="tx1"/>
                </a:solidFill>
              </a:rPr>
              <a:t>(Where required due to high risk)</a:t>
            </a:r>
            <a:endParaRPr lang="en-US" sz="1200" b="1" dirty="0" smtClean="0">
              <a:solidFill>
                <a:schemeClr val="tx1"/>
              </a:solidFill>
            </a:endParaRPr>
          </a:p>
          <a:p>
            <a:pPr algn="just"/>
            <a:r>
              <a:rPr lang="en-GB" sz="1200" b="1" dirty="0" smtClean="0">
                <a:solidFill>
                  <a:schemeClr val="tx1"/>
                </a:solidFill>
              </a:rPr>
              <a:t> </a:t>
            </a:r>
            <a:endParaRPr lang="en-US" sz="1200" b="1" dirty="0" smtClean="0">
              <a:solidFill>
                <a:schemeClr val="tx1"/>
              </a:solidFill>
            </a:endParaRPr>
          </a:p>
          <a:p>
            <a:pPr algn="just"/>
            <a:r>
              <a:rPr lang="en-GB" sz="1200" b="1" dirty="0" smtClean="0">
                <a:solidFill>
                  <a:schemeClr val="tx1"/>
                </a:solidFill>
              </a:rPr>
              <a:t> </a:t>
            </a:r>
            <a:endParaRPr lang="en-US" sz="1200" b="1" dirty="0" smtClean="0">
              <a:solidFill>
                <a:schemeClr val="tx1"/>
              </a:solidFill>
            </a:endParaRPr>
          </a:p>
          <a:p>
            <a:pPr algn="just"/>
            <a:r>
              <a:rPr lang="en-GB" sz="1200" b="1" dirty="0" smtClean="0">
                <a:solidFill>
                  <a:schemeClr val="tx1"/>
                </a:solidFill>
              </a:rPr>
              <a:t>If the client has not been accepted, this document should be retained by the partner/director.  Its contents should be considered before any disclosure is made to a third party. </a:t>
            </a:r>
            <a:endParaRPr lang="en-US" sz="1200" b="1" dirty="0" smtClean="0">
              <a:solidFill>
                <a:schemeClr val="tx1"/>
              </a:solidFill>
            </a:endParaRPr>
          </a:p>
          <a:p>
            <a:pPr algn="just"/>
            <a:r>
              <a:rPr lang="en-GB" sz="1200" b="1" dirty="0" smtClean="0">
                <a:solidFill>
                  <a:schemeClr val="tx1"/>
                </a:solidFill>
              </a:rPr>
              <a:t> </a:t>
            </a:r>
            <a:endParaRPr lang="en-US" sz="1200" b="1" dirty="0" smtClean="0">
              <a:solidFill>
                <a:schemeClr val="tx1"/>
              </a:solidFill>
            </a:endParaRPr>
          </a:p>
          <a:p>
            <a:pPr algn="just"/>
            <a:r>
              <a:rPr lang="en-GB" sz="1200" b="1" dirty="0" smtClean="0">
                <a:solidFill>
                  <a:schemeClr val="tx1"/>
                </a:solidFill>
              </a:rPr>
              <a:t>Signed… PRACTITIONER’S NAME, FCA, FCCA</a:t>
            </a:r>
            <a:endParaRPr lang="en-US" sz="1200" b="1" dirty="0" smtClean="0">
              <a:solidFill>
                <a:schemeClr val="tx1"/>
              </a:solidFill>
            </a:endParaRPr>
          </a:p>
          <a:p>
            <a:pPr algn="just"/>
            <a:r>
              <a:rPr lang="en-GB" sz="1200" b="1" dirty="0" smtClean="0">
                <a:solidFill>
                  <a:schemeClr val="tx1"/>
                </a:solidFill>
              </a:rPr>
              <a:t> </a:t>
            </a:r>
            <a:endParaRPr lang="en-US" sz="1200" b="1" dirty="0" smtClean="0">
              <a:solidFill>
                <a:schemeClr val="tx1"/>
              </a:solidFill>
            </a:endParaRPr>
          </a:p>
          <a:p>
            <a:pPr algn="just"/>
            <a:r>
              <a:rPr lang="en-GB" sz="1200" b="1" dirty="0" smtClean="0">
                <a:solidFill>
                  <a:schemeClr val="tx1"/>
                </a:solidFill>
              </a:rPr>
              <a:t>Date</a:t>
            </a:r>
            <a:endParaRPr lang="en-US" sz="1200" b="1" dirty="0" smtClean="0">
              <a:solidFill>
                <a:schemeClr val="tx1"/>
              </a:solidFill>
            </a:endParaRPr>
          </a:p>
          <a:p>
            <a:pPr algn="just">
              <a:spcBef>
                <a:spcPts val="1000"/>
              </a:spcBef>
            </a:pPr>
            <a:endParaRPr lang="en-US" sz="1200" b="1" dirty="0" smtClean="0">
              <a:solidFill>
                <a:schemeClr val="tx1"/>
              </a:solidFill>
            </a:endParaRPr>
          </a:p>
        </p:txBody>
      </p:sp>
      <p:pic>
        <p:nvPicPr>
          <p:cNvPr id="1026" name="Picture 2" descr="X:\FORMS\Logo.png"/>
          <p:cNvPicPr>
            <a:picLocks noChangeAspect="1" noChangeArrowheads="1"/>
          </p:cNvPicPr>
          <p:nvPr/>
        </p:nvPicPr>
        <p:blipFill>
          <a:blip r:embed="rId2" cstate="print"/>
          <a:srcRect/>
          <a:stretch>
            <a:fillRect/>
          </a:stretch>
        </p:blipFill>
        <p:spPr bwMode="auto">
          <a:xfrm>
            <a:off x="8153400" y="5867400"/>
            <a:ext cx="609599" cy="679047"/>
          </a:xfrm>
          <a:prstGeom prst="rect">
            <a:avLst/>
          </a:prstGeom>
          <a:noFill/>
        </p:spPr>
      </p:pic>
      <p:sp>
        <p:nvSpPr>
          <p:cNvPr id="5" name="TextBox 4"/>
          <p:cNvSpPr txBox="1"/>
          <p:nvPr/>
        </p:nvSpPr>
        <p:spPr>
          <a:xfrm>
            <a:off x="76200" y="76200"/>
            <a:ext cx="8610600" cy="461665"/>
          </a:xfrm>
          <a:prstGeom prst="rect">
            <a:avLst/>
          </a:prstGeom>
          <a:noFill/>
        </p:spPr>
        <p:txBody>
          <a:bodyPr wrap="square" rtlCol="0">
            <a:spAutoFit/>
          </a:bodyPr>
          <a:lstStyle/>
          <a:p>
            <a:pPr algn="ctr"/>
            <a:r>
              <a:rPr lang="en-US" sz="2400" b="1" dirty="0" smtClean="0">
                <a:solidFill>
                  <a:srgbClr val="0000CC"/>
                </a:solidFill>
              </a:rPr>
              <a:t>SPECIMEN ACCEPTANCE AND CONTINUANCE CHECKLIST (CONT’D)</a:t>
            </a:r>
            <a:endParaRPr lang="en-US" sz="2400" b="1" dirty="0">
              <a:solidFill>
                <a:srgbClr val="0000CC"/>
              </a:solidFill>
            </a:endParaRPr>
          </a:p>
        </p:txBody>
      </p:sp>
      <p:sp>
        <p:nvSpPr>
          <p:cNvPr id="6" name="Rectangle 4"/>
          <p:cNvSpPr>
            <a:spLocks noChangeArrowheads="1"/>
          </p:cNvSpPr>
          <p:nvPr/>
        </p:nvSpPr>
        <p:spPr bwMode="auto">
          <a:xfrm>
            <a:off x="228600" y="6324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636838" algn="ctr"/>
                <a:tab pos="5273675" algn="r"/>
              </a:tabLst>
            </a:pPr>
            <a:r>
              <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Appendix 2</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636838" algn="ctr"/>
                <a:tab pos="5273675" algn="r"/>
              </a:tabLst>
            </a:pPr>
            <a:r>
              <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ISQC1 Practical Guidelines for Small and Medium Firms</a:t>
            </a: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23583357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1695450"/>
          </a:xfrm>
        </p:spPr>
        <p:txBody>
          <a:bodyPr>
            <a:normAutofit/>
          </a:bodyPr>
          <a:lstStyle/>
          <a:p>
            <a:r>
              <a:rPr lang="en-GB" dirty="0" smtClean="0">
                <a:solidFill>
                  <a:srgbClr val="000099"/>
                </a:solidFill>
                <a:latin typeface="Impact" pitchFamily="34" charset="0"/>
              </a:rPr>
              <a:t/>
            </a:r>
            <a:br>
              <a:rPr lang="en-GB" dirty="0" smtClean="0">
                <a:solidFill>
                  <a:srgbClr val="000099"/>
                </a:solidFill>
                <a:latin typeface="Impact" pitchFamily="34" charset="0"/>
              </a:rPr>
            </a:br>
            <a:endParaRPr lang="en-GB" dirty="0">
              <a:solidFill>
                <a:srgbClr val="000099"/>
              </a:solidFill>
              <a:latin typeface="Impact" pitchFamily="34" charset="0"/>
            </a:endParaRPr>
          </a:p>
        </p:txBody>
      </p:sp>
      <p:sp>
        <p:nvSpPr>
          <p:cNvPr id="3" name="Subtitle 2"/>
          <p:cNvSpPr>
            <a:spLocks noGrp="1"/>
          </p:cNvSpPr>
          <p:nvPr>
            <p:ph type="subTitle" idx="1"/>
          </p:nvPr>
        </p:nvSpPr>
        <p:spPr>
          <a:xfrm>
            <a:off x="457200" y="914400"/>
            <a:ext cx="7315200" cy="3200400"/>
          </a:xfrm>
        </p:spPr>
        <p:txBody>
          <a:bodyPr>
            <a:normAutofit fontScale="47500" lnSpcReduction="20000"/>
          </a:bodyPr>
          <a:lstStyle/>
          <a:p>
            <a:pPr algn="just"/>
            <a:r>
              <a:rPr lang="en-GB" sz="2700" dirty="0" smtClean="0">
                <a:solidFill>
                  <a:schemeClr val="tx1"/>
                </a:solidFill>
              </a:rPr>
              <a:t>Name: </a:t>
            </a:r>
            <a:endParaRPr lang="en-US" sz="2700" dirty="0" smtClean="0">
              <a:solidFill>
                <a:schemeClr val="tx1"/>
              </a:solidFill>
            </a:endParaRPr>
          </a:p>
          <a:p>
            <a:pPr algn="just"/>
            <a:r>
              <a:rPr lang="en-GB" sz="2700" dirty="0" smtClean="0">
                <a:solidFill>
                  <a:schemeClr val="tx1"/>
                </a:solidFill>
              </a:rPr>
              <a:t>Principals, staff, sub-contractors and consultants involved in audits are required to confirm that they:</a:t>
            </a:r>
            <a:endParaRPr lang="en-US" sz="2700" dirty="0" smtClean="0">
              <a:solidFill>
                <a:schemeClr val="tx1"/>
              </a:solidFill>
            </a:endParaRPr>
          </a:p>
          <a:p>
            <a:pPr algn="just">
              <a:buFont typeface="Arial" pitchFamily="34" charset="0"/>
              <a:buChar char="•"/>
            </a:pPr>
            <a:r>
              <a:rPr lang="en-GB" sz="2700" dirty="0" smtClean="0">
                <a:solidFill>
                  <a:schemeClr val="tx1"/>
                </a:solidFill>
              </a:rPr>
              <a:t> are independent;</a:t>
            </a:r>
            <a:endParaRPr lang="en-US" sz="2700" dirty="0" smtClean="0">
              <a:solidFill>
                <a:schemeClr val="tx1"/>
              </a:solidFill>
            </a:endParaRPr>
          </a:p>
          <a:p>
            <a:pPr algn="just">
              <a:buFont typeface="Arial" pitchFamily="34" charset="0"/>
              <a:buChar char="•"/>
            </a:pPr>
            <a:r>
              <a:rPr lang="en-GB" sz="2700" dirty="0" smtClean="0">
                <a:solidFill>
                  <a:schemeClr val="tx1"/>
                </a:solidFill>
              </a:rPr>
              <a:t> will adhere to the rules of confidentiality;</a:t>
            </a:r>
            <a:endParaRPr lang="en-US" sz="2700" dirty="0" smtClean="0">
              <a:solidFill>
                <a:schemeClr val="tx1"/>
              </a:solidFill>
            </a:endParaRPr>
          </a:p>
          <a:p>
            <a:pPr algn="just">
              <a:buFont typeface="Arial" pitchFamily="34" charset="0"/>
              <a:buChar char="•"/>
            </a:pPr>
            <a:r>
              <a:rPr lang="en-GB" sz="2700" dirty="0" smtClean="0">
                <a:solidFill>
                  <a:schemeClr val="tx1"/>
                </a:solidFill>
              </a:rPr>
              <a:t> are fit and proper individuals.</a:t>
            </a:r>
            <a:endParaRPr lang="en-US" sz="2700" dirty="0" smtClean="0">
              <a:solidFill>
                <a:schemeClr val="tx1"/>
              </a:solidFill>
            </a:endParaRPr>
          </a:p>
          <a:p>
            <a:pPr algn="just"/>
            <a:r>
              <a:rPr lang="en-GB" sz="2700" dirty="0" smtClean="0">
                <a:solidFill>
                  <a:schemeClr val="tx1"/>
                </a:solidFill>
              </a:rPr>
              <a:t>  </a:t>
            </a:r>
            <a:endParaRPr lang="en-US" sz="2700" dirty="0" smtClean="0">
              <a:solidFill>
                <a:schemeClr val="tx1"/>
              </a:solidFill>
            </a:endParaRPr>
          </a:p>
          <a:p>
            <a:pPr algn="just"/>
            <a:r>
              <a:rPr lang="en-GB" sz="2700" dirty="0" smtClean="0">
                <a:solidFill>
                  <a:schemeClr val="tx1"/>
                </a:solidFill>
              </a:rPr>
              <a:t>Please complete this form, sign it and return it to xxxxxxxxxxx by xxxxxxxx at the latest.</a:t>
            </a:r>
            <a:endParaRPr lang="en-US" sz="2700" dirty="0" smtClean="0">
              <a:solidFill>
                <a:schemeClr val="tx1"/>
              </a:solidFill>
            </a:endParaRPr>
          </a:p>
          <a:p>
            <a:pPr algn="just"/>
            <a:r>
              <a:rPr lang="en-GB" sz="2700" dirty="0" smtClean="0">
                <a:solidFill>
                  <a:schemeClr val="tx1"/>
                </a:solidFill>
              </a:rPr>
              <a:t> </a:t>
            </a:r>
            <a:endParaRPr lang="en-US" sz="2700" dirty="0" smtClean="0">
              <a:solidFill>
                <a:schemeClr val="tx1"/>
              </a:solidFill>
            </a:endParaRPr>
          </a:p>
          <a:p>
            <a:pPr algn="just"/>
            <a:r>
              <a:rPr lang="en-GB" sz="2700" dirty="0" smtClean="0">
                <a:solidFill>
                  <a:schemeClr val="tx1"/>
                </a:solidFill>
              </a:rPr>
              <a:t>Please let the practitioner to whom you report to know if you have any questions. You will be asked to renew this statement every year.  In the meantime, any changes must immediately be notified to the principal in charge of compliance.</a:t>
            </a:r>
            <a:endParaRPr lang="en-US" sz="2700" dirty="0" smtClean="0">
              <a:solidFill>
                <a:schemeClr val="tx1"/>
              </a:solidFill>
            </a:endParaRPr>
          </a:p>
          <a:p>
            <a:pPr algn="just"/>
            <a:r>
              <a:rPr lang="en-GB" sz="2700" dirty="0" smtClean="0"/>
              <a:t> </a:t>
            </a:r>
            <a:endParaRPr lang="en-US" sz="2700" dirty="0" smtClean="0"/>
          </a:p>
          <a:p>
            <a:pPr algn="just"/>
            <a:r>
              <a:rPr lang="en-GB" sz="1600" dirty="0" smtClean="0"/>
              <a:t> </a:t>
            </a:r>
            <a:endParaRPr lang="en-US" sz="1600" dirty="0" smtClean="0"/>
          </a:p>
          <a:p>
            <a:pPr algn="just"/>
            <a:r>
              <a:rPr lang="en-GB" sz="1600" dirty="0" smtClean="0"/>
              <a:t> </a:t>
            </a:r>
            <a:endParaRPr lang="en-US" sz="1600" dirty="0" smtClean="0"/>
          </a:p>
          <a:p>
            <a:pPr algn="just"/>
            <a:r>
              <a:rPr lang="en-GB" sz="1600" dirty="0" smtClean="0"/>
              <a:t> </a:t>
            </a:r>
            <a:endParaRPr lang="en-US" sz="1600" dirty="0" smtClean="0"/>
          </a:p>
          <a:p>
            <a:pPr algn="just"/>
            <a:r>
              <a:rPr lang="en-GB" sz="1600" dirty="0" smtClean="0"/>
              <a:t> </a:t>
            </a:r>
            <a:endParaRPr lang="en-US" sz="1600" dirty="0" smtClean="0"/>
          </a:p>
          <a:p>
            <a:pPr algn="just"/>
            <a:r>
              <a:rPr lang="en-GB" sz="1600" dirty="0" smtClean="0"/>
              <a:t> </a:t>
            </a:r>
            <a:endParaRPr lang="en-US" sz="1600" dirty="0" smtClean="0"/>
          </a:p>
          <a:p>
            <a:pPr algn="just"/>
            <a:r>
              <a:rPr lang="en-GB" sz="1600" dirty="0" smtClean="0"/>
              <a:t/>
            </a:r>
            <a:br>
              <a:rPr lang="en-GB" sz="1600" dirty="0" smtClean="0"/>
            </a:br>
            <a:r>
              <a:rPr lang="en-GB" sz="1600" dirty="0" smtClean="0"/>
              <a:t> </a:t>
            </a:r>
            <a:endParaRPr lang="en-US" sz="1600" dirty="0" smtClean="0"/>
          </a:p>
          <a:p>
            <a:pPr algn="just">
              <a:spcBef>
                <a:spcPts val="1000"/>
              </a:spcBef>
            </a:pPr>
            <a:endParaRPr lang="en-US" sz="1600" b="1" dirty="0" smtClean="0">
              <a:solidFill>
                <a:srgbClr val="000099"/>
              </a:solidFill>
            </a:endParaRPr>
          </a:p>
        </p:txBody>
      </p:sp>
      <p:pic>
        <p:nvPicPr>
          <p:cNvPr id="1026" name="Picture 2" descr="X:\FORMS\Logo.png"/>
          <p:cNvPicPr>
            <a:picLocks noChangeAspect="1" noChangeArrowheads="1"/>
          </p:cNvPicPr>
          <p:nvPr/>
        </p:nvPicPr>
        <p:blipFill>
          <a:blip r:embed="rId2" cstate="print"/>
          <a:srcRect/>
          <a:stretch>
            <a:fillRect/>
          </a:stretch>
        </p:blipFill>
        <p:spPr bwMode="auto">
          <a:xfrm>
            <a:off x="8153400" y="5867400"/>
            <a:ext cx="609599" cy="679047"/>
          </a:xfrm>
          <a:prstGeom prst="rect">
            <a:avLst/>
          </a:prstGeom>
          <a:noFill/>
        </p:spPr>
      </p:pic>
      <p:sp>
        <p:nvSpPr>
          <p:cNvPr id="5" name="TextBox 4"/>
          <p:cNvSpPr txBox="1"/>
          <p:nvPr/>
        </p:nvSpPr>
        <p:spPr>
          <a:xfrm>
            <a:off x="304800" y="152400"/>
            <a:ext cx="7772400" cy="1077218"/>
          </a:xfrm>
          <a:prstGeom prst="rect">
            <a:avLst/>
          </a:prstGeom>
          <a:noFill/>
        </p:spPr>
        <p:txBody>
          <a:bodyPr wrap="square" rtlCol="0">
            <a:spAutoFit/>
          </a:bodyPr>
          <a:lstStyle/>
          <a:p>
            <a:pPr algn="ctr"/>
            <a:r>
              <a:rPr lang="en-GB" sz="2300" b="1" dirty="0" smtClean="0">
                <a:solidFill>
                  <a:srgbClr val="0000CC"/>
                </a:solidFill>
              </a:rPr>
              <a:t>SPECIMEN DECLARATION ON FITNESS AND PROPRIETY, INDEPENDENCE AND CONFIDENTIALITY</a:t>
            </a:r>
            <a:endParaRPr lang="en-US" sz="2300" b="1" dirty="0" smtClean="0">
              <a:solidFill>
                <a:srgbClr val="0000CC"/>
              </a:solidFill>
            </a:endParaRPr>
          </a:p>
          <a:p>
            <a:pPr algn="just"/>
            <a:r>
              <a:rPr lang="en-GB" dirty="0" smtClean="0"/>
              <a:t> </a:t>
            </a:r>
            <a:endParaRPr lang="en-US" dirty="0"/>
          </a:p>
        </p:txBody>
      </p:sp>
      <p:sp>
        <p:nvSpPr>
          <p:cNvPr id="8193" name="Rectangle 1"/>
          <p:cNvSpPr>
            <a:spLocks noChangeArrowheads="1"/>
          </p:cNvSpPr>
          <p:nvPr/>
        </p:nvSpPr>
        <p:spPr bwMode="auto">
          <a:xfrm>
            <a:off x="457200" y="3124200"/>
            <a:ext cx="5791200" cy="8925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1300" b="1" i="0" u="none" strike="noStrike" cap="none" normalizeH="0" baseline="0" dirty="0" smtClean="0">
                <a:ln>
                  <a:noFill/>
                </a:ln>
                <a:solidFill>
                  <a:schemeClr val="tx1"/>
                </a:solidFill>
                <a:effectLst/>
                <a:ea typeface="Times New Roman" pitchFamily="18" charset="0"/>
                <a:cs typeface="Arial" pitchFamily="34" charset="0"/>
              </a:rPr>
              <a:t>A	Independence</a:t>
            </a:r>
            <a:endParaRPr kumimoji="0" lang="en-US" sz="13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300" b="0" i="0" u="none" strike="noStrike" cap="none" normalizeH="0" baseline="0" dirty="0" smtClean="0">
                <a:ln>
                  <a:noFill/>
                </a:ln>
                <a:solidFill>
                  <a:schemeClr val="tx1"/>
                </a:solidFill>
                <a:effectLst/>
                <a:ea typeface="Times New Roman" pitchFamily="18" charset="0"/>
                <a:cs typeface="Arial" pitchFamily="34" charset="0"/>
              </a:rPr>
              <a:t>In accordance with the policies of this firm, all partners, professional staff and others involved in or otherwise connected with audit work must complete and sign a statement of independence as a condition of employment.</a:t>
            </a:r>
            <a:endParaRPr kumimoji="0" lang="en-GB" sz="1300" b="0" i="0" u="none" strike="noStrike" cap="none" normalizeH="0" baseline="0" dirty="0" smtClean="0">
              <a:ln>
                <a:noFill/>
              </a:ln>
              <a:solidFill>
                <a:schemeClr val="tx1"/>
              </a:solidFill>
              <a:effectLst/>
              <a:cs typeface="Arial" pitchFamily="34" charset="0"/>
            </a:endParaRPr>
          </a:p>
        </p:txBody>
      </p:sp>
      <p:graphicFrame>
        <p:nvGraphicFramePr>
          <p:cNvPr id="8" name="Table 7"/>
          <p:cNvGraphicFramePr>
            <a:graphicFrameLocks noGrp="1"/>
          </p:cNvGraphicFramePr>
          <p:nvPr/>
        </p:nvGraphicFramePr>
        <p:xfrm>
          <a:off x="533400" y="4038600"/>
          <a:ext cx="6010275" cy="1649730"/>
        </p:xfrm>
        <a:graphic>
          <a:graphicData uri="http://schemas.openxmlformats.org/drawingml/2006/table">
            <a:tbl>
              <a:tblPr/>
              <a:tblGrid>
                <a:gridCol w="4924769"/>
                <a:gridCol w="399923"/>
                <a:gridCol w="263442"/>
                <a:gridCol w="422141"/>
              </a:tblGrid>
              <a:tr h="0">
                <a:tc>
                  <a:txBody>
                    <a:bodyPr/>
                    <a:lstStyle/>
                    <a:p>
                      <a:pPr marL="0" marR="0" algn="just">
                        <a:lnSpc>
                          <a:spcPts val="1100"/>
                        </a:lnSpc>
                        <a:spcBef>
                          <a:spcPts val="300"/>
                        </a:spcBef>
                        <a:spcAft>
                          <a:spcPts val="0"/>
                        </a:spcAft>
                      </a:pPr>
                      <a:endParaRPr lang="en-US" sz="1300" dirty="0">
                        <a:latin typeface="+mn-lt"/>
                        <a:ea typeface="Times New Roman"/>
                      </a:endParaRPr>
                    </a:p>
                  </a:txBody>
                  <a:tcPr marL="68580" marR="68580" marT="0" marB="0">
                    <a:lnL>
                      <a:noFill/>
                    </a:lnL>
                    <a:lnR>
                      <a:noFill/>
                    </a:lnR>
                    <a:lnT>
                      <a:noFill/>
                    </a:lnT>
                    <a:lnB>
                      <a:noFill/>
                    </a:lnB>
                  </a:tcPr>
                </a:tc>
                <a:tc>
                  <a:txBody>
                    <a:bodyPr/>
                    <a:lstStyle/>
                    <a:p>
                      <a:pPr marL="0" marR="0" algn="ctr">
                        <a:lnSpc>
                          <a:spcPts val="1100"/>
                        </a:lnSpc>
                        <a:spcBef>
                          <a:spcPts val="300"/>
                        </a:spcBef>
                        <a:spcAft>
                          <a:spcPts val="0"/>
                        </a:spcAft>
                      </a:pPr>
                      <a:r>
                        <a:rPr lang="en-GB" sz="1300" i="1" dirty="0">
                          <a:latin typeface="+mn-lt"/>
                          <a:ea typeface="Times New Roman"/>
                        </a:rPr>
                        <a:t>Yes</a:t>
                      </a:r>
                      <a:endParaRPr lang="en-US" sz="1300" dirty="0">
                        <a:latin typeface="+mn-lt"/>
                        <a:ea typeface="Times New Roman"/>
                      </a:endParaRPr>
                    </a:p>
                  </a:txBody>
                  <a:tcPr marL="68580" marR="68580" marT="0" marB="0">
                    <a:lnL>
                      <a:noFill/>
                    </a:lnL>
                    <a:lnR>
                      <a:noFill/>
                    </a:lnR>
                    <a:lnT>
                      <a:noFill/>
                    </a:lnT>
                    <a:lnB>
                      <a:noFill/>
                    </a:lnB>
                  </a:tcPr>
                </a:tc>
                <a:tc>
                  <a:txBody>
                    <a:bodyPr/>
                    <a:lstStyle/>
                    <a:p>
                      <a:pPr marL="0" marR="0" algn="ctr">
                        <a:lnSpc>
                          <a:spcPts val="1100"/>
                        </a:lnSpc>
                        <a:spcBef>
                          <a:spcPts val="300"/>
                        </a:spcBef>
                        <a:spcAft>
                          <a:spcPts val="0"/>
                        </a:spcAft>
                      </a:pPr>
                      <a:endParaRPr lang="en-US" sz="1300" dirty="0">
                        <a:latin typeface="+mn-lt"/>
                        <a:ea typeface="Times New Roman"/>
                      </a:endParaRPr>
                    </a:p>
                  </a:txBody>
                  <a:tcPr marL="68580" marR="68580" marT="0" marB="0">
                    <a:lnL>
                      <a:noFill/>
                    </a:lnL>
                    <a:lnR>
                      <a:noFill/>
                    </a:lnR>
                    <a:lnT>
                      <a:noFill/>
                    </a:lnT>
                    <a:lnB>
                      <a:noFill/>
                    </a:lnB>
                  </a:tcPr>
                </a:tc>
                <a:tc>
                  <a:txBody>
                    <a:bodyPr/>
                    <a:lstStyle/>
                    <a:p>
                      <a:pPr marL="0" marR="0" algn="ctr">
                        <a:lnSpc>
                          <a:spcPts val="1100"/>
                        </a:lnSpc>
                        <a:spcBef>
                          <a:spcPts val="300"/>
                        </a:spcBef>
                        <a:spcAft>
                          <a:spcPts val="0"/>
                        </a:spcAft>
                      </a:pPr>
                      <a:r>
                        <a:rPr lang="en-GB" sz="1300" i="1" dirty="0">
                          <a:latin typeface="+mn-lt"/>
                          <a:ea typeface="Times New Roman"/>
                        </a:rPr>
                        <a:t>No</a:t>
                      </a:r>
                      <a:endParaRPr lang="en-US" sz="1300" dirty="0">
                        <a:latin typeface="+mn-lt"/>
                        <a:ea typeface="Times New Roman"/>
                      </a:endParaRPr>
                    </a:p>
                  </a:txBody>
                  <a:tcPr marL="68580" marR="68580" marT="0" marB="0">
                    <a:lnL>
                      <a:noFill/>
                    </a:lnL>
                    <a:lnR>
                      <a:noFill/>
                    </a:lnR>
                    <a:lnT>
                      <a:noFill/>
                    </a:lnT>
                    <a:lnB>
                      <a:noFill/>
                    </a:lnB>
                  </a:tcPr>
                </a:tc>
              </a:tr>
              <a:tr h="50800">
                <a:tc>
                  <a:txBody>
                    <a:bodyPr/>
                    <a:lstStyle/>
                    <a:p>
                      <a:pPr marL="274320" marR="0" indent="-274320" algn="just">
                        <a:lnSpc>
                          <a:spcPts val="1100"/>
                        </a:lnSpc>
                        <a:spcBef>
                          <a:spcPts val="300"/>
                        </a:spcBef>
                        <a:spcAft>
                          <a:spcPts val="0"/>
                        </a:spcAft>
                        <a:tabLst>
                          <a:tab pos="285750" algn="l"/>
                        </a:tabLst>
                      </a:pPr>
                      <a:endParaRPr lang="en-GB" sz="1300" dirty="0">
                        <a:latin typeface="+mn-lt"/>
                        <a:ea typeface="Times New Roman"/>
                      </a:endParaRPr>
                    </a:p>
                  </a:txBody>
                  <a:tcPr marL="68580" marR="68580" marT="0" marB="0">
                    <a:lnL>
                      <a:noFill/>
                    </a:lnL>
                    <a:lnR>
                      <a:noFill/>
                    </a:lnR>
                    <a:lnT>
                      <a:noFill/>
                    </a:lnT>
                    <a:lnB>
                      <a:noFill/>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a:noFill/>
                    </a:lnL>
                    <a:lnR>
                      <a:noFill/>
                    </a:lnR>
                    <a:lnT>
                      <a:noFill/>
                    </a:lnT>
                    <a:lnB>
                      <a:noFill/>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r h="392430">
                <a:tc>
                  <a:txBody>
                    <a:bodyPr/>
                    <a:lstStyle/>
                    <a:p>
                      <a:pPr marL="273685" marR="0" indent="-273685" algn="just">
                        <a:lnSpc>
                          <a:spcPts val="1100"/>
                        </a:lnSpc>
                        <a:spcBef>
                          <a:spcPts val="300"/>
                        </a:spcBef>
                        <a:spcAft>
                          <a:spcPts val="0"/>
                        </a:spcAft>
                        <a:tabLst>
                          <a:tab pos="285750" algn="l"/>
                        </a:tabLst>
                      </a:pPr>
                      <a:r>
                        <a:rPr lang="en-GB" sz="1300" dirty="0">
                          <a:latin typeface="+mn-lt"/>
                          <a:ea typeface="Times New Roman"/>
                        </a:rPr>
                        <a:t>1	Do you have any beneficial interest* in any clients audited by the firm?</a:t>
                      </a:r>
                      <a:endParaRPr lang="en-US" sz="1300" dirty="0">
                        <a:latin typeface="+mn-lt"/>
                        <a:ea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274320" marR="0" indent="-274320" algn="just">
                        <a:lnSpc>
                          <a:spcPts val="1100"/>
                        </a:lnSpc>
                        <a:spcBef>
                          <a:spcPts val="300"/>
                        </a:spcBef>
                        <a:spcAft>
                          <a:spcPts val="0"/>
                        </a:spcAft>
                        <a:tabLst>
                          <a:tab pos="285750" algn="l"/>
                        </a:tabLst>
                      </a:pPr>
                      <a:r>
                        <a:rPr lang="en-GB" sz="1300" dirty="0">
                          <a:latin typeface="+mn-lt"/>
                          <a:ea typeface="Times New Roman"/>
                        </a:rPr>
                        <a:t>	Where the answer is ‘yes’, please list below the investments held.</a:t>
                      </a:r>
                      <a:endParaRPr lang="en-US" sz="1300" dirty="0">
                        <a:latin typeface="+mn-lt"/>
                        <a:ea typeface="Times New Roman"/>
                      </a:endParaRPr>
                    </a:p>
                  </a:txBody>
                  <a:tcPr marL="68580" marR="68580" marT="0" marB="0">
                    <a:lnL>
                      <a:noFill/>
                    </a:lnL>
                    <a:lnR>
                      <a:noFill/>
                    </a:lnR>
                    <a:lnT>
                      <a:noFill/>
                    </a:lnT>
                    <a:lnB>
                      <a:noFill/>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a:noFill/>
                    </a:lnL>
                    <a:lnR>
                      <a:noFill/>
                    </a:lnR>
                    <a:lnT>
                      <a:noFill/>
                    </a:lnT>
                    <a:lnB>
                      <a:noFill/>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r>
              <a:tr h="0">
                <a:tc>
                  <a:txBody>
                    <a:bodyPr/>
                    <a:lstStyle/>
                    <a:p>
                      <a:pPr marL="274320" marR="0" indent="-274320" algn="just">
                        <a:lnSpc>
                          <a:spcPts val="1100"/>
                        </a:lnSpc>
                        <a:spcBef>
                          <a:spcPts val="300"/>
                        </a:spcBef>
                        <a:spcAft>
                          <a:spcPts val="0"/>
                        </a:spcAft>
                        <a:tabLst>
                          <a:tab pos="285750" algn="l"/>
                        </a:tabLst>
                      </a:pPr>
                      <a:endParaRPr lang="en-GB" sz="1300" dirty="0">
                        <a:latin typeface="+mn-lt"/>
                        <a:ea typeface="Times New Roman"/>
                      </a:endParaRPr>
                    </a:p>
                  </a:txBody>
                  <a:tcPr marL="68580" marR="68580" marT="0" marB="0">
                    <a:lnL>
                      <a:noFill/>
                    </a:lnL>
                    <a:lnR>
                      <a:noFill/>
                    </a:lnR>
                    <a:lnT>
                      <a:noFill/>
                    </a:lnT>
                    <a:lnB>
                      <a:noFill/>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a:noFill/>
                    </a:lnL>
                    <a:lnR>
                      <a:noFill/>
                    </a:lnR>
                    <a:lnT>
                      <a:noFill/>
                    </a:lnT>
                    <a:lnB>
                      <a:noFill/>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r h="0">
                <a:tc>
                  <a:txBody>
                    <a:bodyPr/>
                    <a:lstStyle/>
                    <a:p>
                      <a:pPr marL="274320" marR="0" indent="-274320" algn="just">
                        <a:lnSpc>
                          <a:spcPts val="1100"/>
                        </a:lnSpc>
                        <a:spcBef>
                          <a:spcPts val="300"/>
                        </a:spcBef>
                        <a:spcAft>
                          <a:spcPts val="0"/>
                        </a:spcAft>
                        <a:tabLst>
                          <a:tab pos="285750" algn="l"/>
                        </a:tabLst>
                      </a:pPr>
                      <a:r>
                        <a:rPr lang="en-GB" sz="1300" dirty="0">
                          <a:latin typeface="+mn-lt"/>
                          <a:ea typeface="Times New Roman"/>
                        </a:rPr>
                        <a:t>2	Do you hold voting rights in any other audit firms?</a:t>
                      </a:r>
                      <a:endParaRPr lang="en-US" sz="1300" dirty="0">
                        <a:latin typeface="+mn-lt"/>
                        <a:ea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274320" marR="0" indent="-274320" algn="just">
                        <a:lnSpc>
                          <a:spcPts val="1100"/>
                        </a:lnSpc>
                        <a:spcBef>
                          <a:spcPts val="300"/>
                        </a:spcBef>
                        <a:spcAft>
                          <a:spcPts val="0"/>
                        </a:spcAft>
                        <a:tabLst>
                          <a:tab pos="285750" algn="l"/>
                        </a:tabLst>
                      </a:pPr>
                      <a:r>
                        <a:rPr lang="en-GB" sz="1300" dirty="0">
                          <a:latin typeface="+mn-lt"/>
                          <a:ea typeface="Times New Roman"/>
                        </a:rPr>
                        <a:t>	If ‘yes’, give details.</a:t>
                      </a:r>
                      <a:endParaRPr lang="en-US" sz="1300" dirty="0">
                        <a:latin typeface="+mn-lt"/>
                        <a:ea typeface="Times New Roman"/>
                      </a:endParaRPr>
                    </a:p>
                  </a:txBody>
                  <a:tcPr marL="68580" marR="68580" marT="0" marB="0">
                    <a:lnL>
                      <a:noFill/>
                    </a:lnL>
                    <a:lnR>
                      <a:noFill/>
                    </a:lnR>
                    <a:lnT>
                      <a:noFill/>
                    </a:lnT>
                    <a:lnB>
                      <a:noFill/>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a:noFill/>
                    </a:lnL>
                    <a:lnR>
                      <a:noFill/>
                    </a:lnR>
                    <a:lnT>
                      <a:noFill/>
                    </a:lnT>
                    <a:lnB>
                      <a:noFill/>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274320" marR="0" indent="-274320" algn="just">
                        <a:lnSpc>
                          <a:spcPts val="1100"/>
                        </a:lnSpc>
                        <a:spcBef>
                          <a:spcPts val="300"/>
                        </a:spcBef>
                        <a:spcAft>
                          <a:spcPts val="0"/>
                        </a:spcAft>
                        <a:tabLst>
                          <a:tab pos="285750" algn="l"/>
                        </a:tabLst>
                      </a:pPr>
                      <a:r>
                        <a:rPr lang="en-GB" sz="1300" dirty="0">
                          <a:latin typeface="+mn-lt"/>
                          <a:ea typeface="Times New Roman"/>
                        </a:rPr>
                        <a:t>3	Have you been employed by any audit client of the firm during the last two years?</a:t>
                      </a:r>
                      <a:endParaRPr lang="en-US" sz="1300" dirty="0">
                        <a:latin typeface="+mn-lt"/>
                        <a:ea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274320" marR="0" indent="-274320" algn="just">
                        <a:lnSpc>
                          <a:spcPts val="1100"/>
                        </a:lnSpc>
                        <a:spcBef>
                          <a:spcPts val="300"/>
                        </a:spcBef>
                        <a:spcAft>
                          <a:spcPts val="0"/>
                        </a:spcAft>
                        <a:tabLst>
                          <a:tab pos="285750" algn="l"/>
                        </a:tabLst>
                      </a:pPr>
                      <a:r>
                        <a:rPr lang="en-GB" sz="1300" dirty="0">
                          <a:latin typeface="+mn-lt"/>
                          <a:ea typeface="Times New Roman"/>
                        </a:rPr>
                        <a:t>	If ‘yes’, give details.</a:t>
                      </a:r>
                      <a:endParaRPr lang="en-US" sz="1300" dirty="0">
                        <a:latin typeface="+mn-lt"/>
                        <a:ea typeface="Times New Roman"/>
                      </a:endParaRPr>
                    </a:p>
                  </a:txBody>
                  <a:tcPr marL="68580" marR="68580" marT="0" marB="0">
                    <a:lnL>
                      <a:noFill/>
                    </a:lnL>
                    <a:lnR>
                      <a:noFill/>
                    </a:lnR>
                    <a:lnT>
                      <a:noFill/>
                    </a:lnT>
                    <a:lnB>
                      <a:noFill/>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a:noFill/>
                    </a:lnL>
                    <a:lnR>
                      <a:noFill/>
                    </a:lnR>
                    <a:lnT>
                      <a:noFill/>
                    </a:lnT>
                    <a:lnB>
                      <a:noFill/>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r>
            </a:tbl>
          </a:graphicData>
        </a:graphic>
      </p:graphicFrame>
      <p:sp>
        <p:nvSpPr>
          <p:cNvPr id="26625" name="Rectangle 1"/>
          <p:cNvSpPr>
            <a:spLocks noChangeArrowheads="1"/>
          </p:cNvSpPr>
          <p:nvPr/>
        </p:nvSpPr>
        <p:spPr bwMode="auto">
          <a:xfrm>
            <a:off x="533400" y="6124545"/>
            <a:ext cx="55626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636838" algn="ctr"/>
                <a:tab pos="5273675" algn="r"/>
              </a:tabLst>
            </a:pPr>
            <a:r>
              <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Appendix 1</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636838" algn="ctr"/>
                <a:tab pos="5273675" algn="r"/>
              </a:tabLst>
            </a:pPr>
            <a:r>
              <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ISQC 1 Practical Guidelines for Small and Medium Firms</a:t>
            </a: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23583357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1695450"/>
          </a:xfrm>
        </p:spPr>
        <p:txBody>
          <a:bodyPr>
            <a:normAutofit/>
          </a:bodyPr>
          <a:lstStyle/>
          <a:p>
            <a:r>
              <a:rPr lang="en-GB" dirty="0" smtClean="0">
                <a:solidFill>
                  <a:srgbClr val="000099"/>
                </a:solidFill>
                <a:latin typeface="Impact" pitchFamily="34" charset="0"/>
              </a:rPr>
              <a:t/>
            </a:r>
            <a:br>
              <a:rPr lang="en-GB" dirty="0" smtClean="0">
                <a:solidFill>
                  <a:srgbClr val="000099"/>
                </a:solidFill>
                <a:latin typeface="Impact" pitchFamily="34" charset="0"/>
              </a:rPr>
            </a:br>
            <a:endParaRPr lang="en-GB" dirty="0">
              <a:solidFill>
                <a:srgbClr val="000099"/>
              </a:solidFill>
              <a:latin typeface="Impact" pitchFamily="34" charset="0"/>
            </a:endParaRPr>
          </a:p>
        </p:txBody>
      </p:sp>
      <p:pic>
        <p:nvPicPr>
          <p:cNvPr id="1026" name="Picture 2" descr="X:\FORMS\Logo.png"/>
          <p:cNvPicPr>
            <a:picLocks noChangeAspect="1" noChangeArrowheads="1"/>
          </p:cNvPicPr>
          <p:nvPr/>
        </p:nvPicPr>
        <p:blipFill>
          <a:blip r:embed="rId2" cstate="print"/>
          <a:srcRect/>
          <a:stretch>
            <a:fillRect/>
          </a:stretch>
        </p:blipFill>
        <p:spPr bwMode="auto">
          <a:xfrm>
            <a:off x="8153400" y="5867400"/>
            <a:ext cx="609599" cy="679047"/>
          </a:xfrm>
          <a:prstGeom prst="rect">
            <a:avLst/>
          </a:prstGeom>
          <a:noFill/>
        </p:spPr>
      </p:pic>
      <p:graphicFrame>
        <p:nvGraphicFramePr>
          <p:cNvPr id="5" name="Table 4"/>
          <p:cNvGraphicFramePr>
            <a:graphicFrameLocks noGrp="1"/>
          </p:cNvGraphicFramePr>
          <p:nvPr/>
        </p:nvGraphicFramePr>
        <p:xfrm>
          <a:off x="457200" y="1066800"/>
          <a:ext cx="6010275" cy="1536700"/>
        </p:xfrm>
        <a:graphic>
          <a:graphicData uri="http://schemas.openxmlformats.org/drawingml/2006/table">
            <a:tbl>
              <a:tblPr/>
              <a:tblGrid>
                <a:gridCol w="4924769"/>
                <a:gridCol w="399923"/>
                <a:gridCol w="263442"/>
                <a:gridCol w="422141"/>
              </a:tblGrid>
              <a:tr h="0">
                <a:tc>
                  <a:txBody>
                    <a:bodyPr/>
                    <a:lstStyle/>
                    <a:p>
                      <a:pPr marL="274320" marR="0" indent="-274320" algn="just">
                        <a:lnSpc>
                          <a:spcPts val="1100"/>
                        </a:lnSpc>
                        <a:spcBef>
                          <a:spcPts val="300"/>
                        </a:spcBef>
                        <a:spcAft>
                          <a:spcPts val="0"/>
                        </a:spcAft>
                        <a:tabLst>
                          <a:tab pos="285750" algn="l"/>
                        </a:tabLst>
                      </a:pPr>
                      <a:endParaRPr lang="en-GB" sz="1300" dirty="0">
                        <a:latin typeface="+mn-lt"/>
                        <a:ea typeface="Times New Roman"/>
                      </a:endParaRPr>
                    </a:p>
                  </a:txBody>
                  <a:tcPr marL="68580" marR="68580" marT="0" marB="0">
                    <a:lnL>
                      <a:noFill/>
                    </a:lnL>
                    <a:lnR>
                      <a:noFill/>
                    </a:lnR>
                    <a:lnT>
                      <a:noFill/>
                    </a:lnT>
                    <a:lnB>
                      <a:noFill/>
                    </a:lnB>
                  </a:tcPr>
                </a:tc>
                <a:tc>
                  <a:txBody>
                    <a:bodyPr/>
                    <a:lstStyle/>
                    <a:p>
                      <a:pPr marL="0" marR="0" algn="ctr">
                        <a:lnSpc>
                          <a:spcPts val="1100"/>
                        </a:lnSpc>
                        <a:spcBef>
                          <a:spcPts val="300"/>
                        </a:spcBef>
                        <a:spcAft>
                          <a:spcPts val="0"/>
                        </a:spcAft>
                      </a:pPr>
                      <a:r>
                        <a:rPr lang="en-GB" sz="1300" i="1" dirty="0">
                          <a:latin typeface="+mn-lt"/>
                          <a:ea typeface="Times New Roman"/>
                        </a:rPr>
                        <a:t>Yes</a:t>
                      </a:r>
                      <a:endParaRPr lang="en-US" sz="1300" dirty="0">
                        <a:latin typeface="+mn-lt"/>
                        <a:ea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a:noFill/>
                    </a:lnL>
                    <a:lnR>
                      <a:noFill/>
                    </a:lnR>
                    <a:lnT>
                      <a:noFill/>
                    </a:lnT>
                    <a:lnB>
                      <a:noFill/>
                    </a:lnB>
                  </a:tcPr>
                </a:tc>
                <a:tc>
                  <a:txBody>
                    <a:bodyPr/>
                    <a:lstStyle/>
                    <a:p>
                      <a:pPr marL="0" marR="0" algn="ctr">
                        <a:lnSpc>
                          <a:spcPts val="1100"/>
                        </a:lnSpc>
                        <a:spcBef>
                          <a:spcPts val="300"/>
                        </a:spcBef>
                        <a:spcAft>
                          <a:spcPts val="0"/>
                        </a:spcAft>
                      </a:pPr>
                      <a:r>
                        <a:rPr lang="en-GB" sz="1300" i="1" dirty="0">
                          <a:latin typeface="+mn-lt"/>
                          <a:ea typeface="Times New Roman"/>
                        </a:rPr>
                        <a:t>No</a:t>
                      </a:r>
                      <a:endParaRPr lang="en-US" sz="1300" dirty="0">
                        <a:latin typeface="+mn-lt"/>
                        <a:ea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r h="0">
                <a:tc>
                  <a:txBody>
                    <a:bodyPr/>
                    <a:lstStyle/>
                    <a:p>
                      <a:pPr marL="274320" marR="0" indent="-274320" algn="just">
                        <a:lnSpc>
                          <a:spcPts val="1100"/>
                        </a:lnSpc>
                        <a:spcBef>
                          <a:spcPts val="300"/>
                        </a:spcBef>
                        <a:spcAft>
                          <a:spcPts val="0"/>
                        </a:spcAft>
                        <a:tabLst>
                          <a:tab pos="285750" algn="l"/>
                        </a:tabLst>
                      </a:pPr>
                      <a:r>
                        <a:rPr lang="en-GB" sz="1300" dirty="0">
                          <a:latin typeface="+mn-lt"/>
                          <a:ea typeface="Times New Roman"/>
                        </a:rPr>
                        <a:t>4	Are you intending to join, or currently in substantive negotiations with a view to joining, any audit client?</a:t>
                      </a:r>
                      <a:endParaRPr lang="en-US" sz="1300" dirty="0">
                        <a:latin typeface="+mn-lt"/>
                        <a:ea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a:lnSpc>
                          <a:spcPts val="1100"/>
                        </a:lnSpc>
                        <a:spcBef>
                          <a:spcPts val="300"/>
                        </a:spcBef>
                        <a:spcAft>
                          <a:spcPts val="0"/>
                        </a:spcAft>
                        <a:tabLst>
                          <a:tab pos="285750" algn="l"/>
                        </a:tabLst>
                      </a:pPr>
                      <a:r>
                        <a:rPr lang="en-GB" sz="1300" dirty="0">
                          <a:latin typeface="+mn-lt"/>
                          <a:ea typeface="Times New Roman"/>
                        </a:rPr>
                        <a:t>	If ‘yes’, give details.</a:t>
                      </a:r>
                      <a:endParaRPr lang="en-US" sz="1300" dirty="0">
                        <a:latin typeface="+mn-lt"/>
                        <a:ea typeface="Times New Roman"/>
                      </a:endParaRPr>
                    </a:p>
                  </a:txBody>
                  <a:tcPr marL="68580" marR="68580" marT="0" marB="0">
                    <a:lnL>
                      <a:noFill/>
                    </a:lnL>
                    <a:lnR>
                      <a:noFill/>
                    </a:lnR>
                    <a:lnT>
                      <a:noFill/>
                    </a:lnT>
                    <a:lnB>
                      <a:noFill/>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a:noFill/>
                    </a:lnL>
                    <a:lnR>
                      <a:noFill/>
                    </a:lnR>
                    <a:lnT>
                      <a:noFill/>
                    </a:lnT>
                    <a:lnB>
                      <a:noFill/>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274320" marR="0" indent="-274320" algn="just">
                        <a:lnSpc>
                          <a:spcPts val="1100"/>
                        </a:lnSpc>
                        <a:spcBef>
                          <a:spcPts val="300"/>
                        </a:spcBef>
                        <a:spcAft>
                          <a:spcPts val="0"/>
                        </a:spcAft>
                        <a:tabLst>
                          <a:tab pos="285750" algn="l"/>
                        </a:tabLst>
                      </a:pPr>
                      <a:r>
                        <a:rPr lang="en-GB" sz="1300" dirty="0">
                          <a:latin typeface="+mn-lt"/>
                          <a:ea typeface="Times New Roman"/>
                        </a:rPr>
                        <a:t>5	Have you accepted any material goods or services on favourable terms, or received undue hospitality from any audit client?</a:t>
                      </a:r>
                      <a:endParaRPr lang="en-US" sz="1300" dirty="0">
                        <a:latin typeface="+mn-lt"/>
                        <a:ea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274320" marR="0" indent="-274320" algn="just">
                        <a:lnSpc>
                          <a:spcPts val="1100"/>
                        </a:lnSpc>
                        <a:spcBef>
                          <a:spcPts val="300"/>
                        </a:spcBef>
                        <a:spcAft>
                          <a:spcPts val="0"/>
                        </a:spcAft>
                        <a:tabLst>
                          <a:tab pos="285750" algn="l"/>
                        </a:tabLst>
                      </a:pPr>
                      <a:r>
                        <a:rPr lang="en-GB" sz="1300" dirty="0">
                          <a:latin typeface="+mn-lt"/>
                          <a:ea typeface="Times New Roman"/>
                        </a:rPr>
                        <a:t>	If “yes”, give details.</a:t>
                      </a:r>
                      <a:endParaRPr lang="en-US" sz="1300" dirty="0">
                        <a:latin typeface="+mn-lt"/>
                        <a:ea typeface="Times New Roman"/>
                      </a:endParaRPr>
                    </a:p>
                  </a:txBody>
                  <a:tcPr marL="68580" marR="68580" marT="0" marB="0">
                    <a:lnL>
                      <a:noFill/>
                    </a:lnL>
                    <a:lnR>
                      <a:noFill/>
                    </a:lnR>
                    <a:lnT>
                      <a:noFill/>
                    </a:lnT>
                    <a:lnB>
                      <a:noFill/>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a:noFill/>
                    </a:lnL>
                    <a:lnR>
                      <a:noFill/>
                    </a:lnR>
                    <a:lnT>
                      <a:noFill/>
                    </a:lnT>
                    <a:lnB>
                      <a:noFill/>
                    </a:lnB>
                  </a:tcPr>
                </a:tc>
                <a:tc>
                  <a:txBody>
                    <a:bodyPr/>
                    <a:lstStyle/>
                    <a:p>
                      <a:pPr marL="0" marR="0" algn="ctr">
                        <a:lnSpc>
                          <a:spcPts val="1100"/>
                        </a:lnSpc>
                        <a:spcBef>
                          <a:spcPts val="300"/>
                        </a:spcBef>
                        <a:spcAft>
                          <a:spcPts val="0"/>
                        </a:spcAft>
                      </a:pPr>
                      <a:endParaRPr lang="en-GB" sz="1300" dirty="0">
                        <a:latin typeface="+mn-lt"/>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273685" marR="0" indent="-273685" algn="just">
                        <a:lnSpc>
                          <a:spcPts val="1100"/>
                        </a:lnSpc>
                        <a:spcBef>
                          <a:spcPts val="300"/>
                        </a:spcBef>
                        <a:spcAft>
                          <a:spcPts val="0"/>
                        </a:spcAft>
                        <a:tabLst>
                          <a:tab pos="285750" algn="l"/>
                        </a:tabLst>
                      </a:pPr>
                      <a:r>
                        <a:rPr lang="en-GB" sz="1300" dirty="0">
                          <a:latin typeface="+mn-lt"/>
                          <a:ea typeface="Times New Roman"/>
                        </a:rPr>
                        <a:t>6	Do you act as a trustee, cheque signatory or in any management or shadow management role for any audit client or do you have any personal or family connections with any audit client?  </a:t>
                      </a:r>
                      <a:endParaRPr lang="en-US" sz="1300" dirty="0">
                        <a:latin typeface="+mn-lt"/>
                        <a:ea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ts val="1100"/>
                        </a:lnSpc>
                        <a:spcBef>
                          <a:spcPts val="0"/>
                        </a:spcBef>
                        <a:spcAft>
                          <a:spcPts val="0"/>
                        </a:spcAft>
                      </a:pPr>
                      <a:endParaRPr lang="en-GB" sz="1300" dirty="0">
                        <a:latin typeface="+mn-lt"/>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ts val="1100"/>
                        </a:lnSpc>
                        <a:spcBef>
                          <a:spcPts val="0"/>
                        </a:spcBef>
                        <a:spcAft>
                          <a:spcPts val="0"/>
                        </a:spcAft>
                      </a:pPr>
                      <a:endParaRPr lang="en-GB" sz="1300" dirty="0">
                        <a:latin typeface="+mn-lt"/>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ts val="1100"/>
                        </a:lnSpc>
                        <a:spcBef>
                          <a:spcPts val="0"/>
                        </a:spcBef>
                        <a:spcAft>
                          <a:spcPts val="0"/>
                        </a:spcAft>
                      </a:pPr>
                      <a:endParaRPr lang="en-GB" sz="1300" dirty="0">
                        <a:latin typeface="+mn-lt"/>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273685" marR="0" indent="-273685" algn="just">
                        <a:lnSpc>
                          <a:spcPts val="1100"/>
                        </a:lnSpc>
                        <a:spcBef>
                          <a:spcPts val="300"/>
                        </a:spcBef>
                        <a:spcAft>
                          <a:spcPts val="0"/>
                        </a:spcAft>
                        <a:tabLst>
                          <a:tab pos="285750" algn="l"/>
                        </a:tabLst>
                      </a:pPr>
                      <a:r>
                        <a:rPr lang="en-GB" sz="1300" dirty="0">
                          <a:latin typeface="+mn-lt"/>
                          <a:ea typeface="Times New Roman"/>
                        </a:rPr>
                        <a:t>	If ‘yes’, give details.</a:t>
                      </a:r>
                      <a:endParaRPr lang="en-US" sz="1300" dirty="0">
                        <a:latin typeface="+mn-lt"/>
                        <a:ea typeface="Times New Roman"/>
                      </a:endParaRPr>
                    </a:p>
                  </a:txBody>
                  <a:tcPr marL="68580" marR="68580" marT="0" marB="0">
                    <a:lnL>
                      <a:noFill/>
                    </a:lnL>
                    <a:lnR>
                      <a:noFill/>
                    </a:lnR>
                    <a:lnT>
                      <a:noFill/>
                    </a:lnT>
                    <a:lnB>
                      <a:noFill/>
                    </a:lnB>
                  </a:tcPr>
                </a:tc>
                <a:tc>
                  <a:txBody>
                    <a:bodyPr/>
                    <a:lstStyle/>
                    <a:p>
                      <a:pPr marL="0" marR="0" algn="ctr">
                        <a:lnSpc>
                          <a:spcPts val="1100"/>
                        </a:lnSpc>
                        <a:spcBef>
                          <a:spcPts val="0"/>
                        </a:spcBef>
                        <a:spcAft>
                          <a:spcPts val="0"/>
                        </a:spcAft>
                      </a:pPr>
                      <a:endParaRPr lang="en-GB" sz="1300" dirty="0">
                        <a:latin typeface="+mn-lt"/>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ts val="1100"/>
                        </a:lnSpc>
                        <a:spcBef>
                          <a:spcPts val="0"/>
                        </a:spcBef>
                        <a:spcAft>
                          <a:spcPts val="0"/>
                        </a:spcAft>
                      </a:pPr>
                      <a:endParaRPr lang="en-GB" sz="1300" dirty="0">
                        <a:latin typeface="+mn-lt"/>
                        <a:ea typeface="Times New Roman"/>
                      </a:endParaRPr>
                    </a:p>
                  </a:txBody>
                  <a:tcPr marL="68580" marR="68580" marT="0" marB="0">
                    <a:lnL>
                      <a:noFill/>
                    </a:lnL>
                    <a:lnR>
                      <a:noFill/>
                    </a:lnR>
                    <a:lnT>
                      <a:noFill/>
                    </a:lnT>
                    <a:lnB>
                      <a:noFill/>
                    </a:lnB>
                  </a:tcPr>
                </a:tc>
                <a:tc>
                  <a:txBody>
                    <a:bodyPr/>
                    <a:lstStyle/>
                    <a:p>
                      <a:pPr marL="0" marR="0" algn="ctr">
                        <a:lnSpc>
                          <a:spcPts val="1100"/>
                        </a:lnSpc>
                        <a:spcBef>
                          <a:spcPts val="0"/>
                        </a:spcBef>
                        <a:spcAft>
                          <a:spcPts val="0"/>
                        </a:spcAft>
                      </a:pPr>
                      <a:endParaRPr lang="en-GB" sz="1300" dirty="0">
                        <a:latin typeface="+mn-lt"/>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r>
            </a:tbl>
          </a:graphicData>
        </a:graphic>
      </p:graphicFrame>
      <p:sp>
        <p:nvSpPr>
          <p:cNvPr id="6" name="TextBox 5"/>
          <p:cNvSpPr txBox="1"/>
          <p:nvPr/>
        </p:nvSpPr>
        <p:spPr>
          <a:xfrm>
            <a:off x="304800" y="152400"/>
            <a:ext cx="7772400" cy="1077218"/>
          </a:xfrm>
          <a:prstGeom prst="rect">
            <a:avLst/>
          </a:prstGeom>
          <a:noFill/>
        </p:spPr>
        <p:txBody>
          <a:bodyPr wrap="square" rtlCol="0">
            <a:spAutoFit/>
          </a:bodyPr>
          <a:lstStyle/>
          <a:p>
            <a:pPr algn="ctr"/>
            <a:r>
              <a:rPr lang="en-GB" sz="2300" b="1" dirty="0" smtClean="0">
                <a:solidFill>
                  <a:srgbClr val="0000CC"/>
                </a:solidFill>
              </a:rPr>
              <a:t>SPECIMEN DECLARATION ON FITNESS AND PROPRIETY, INDEPENDENCE AND CONFIDENTIALITY</a:t>
            </a:r>
            <a:endParaRPr lang="en-US" sz="2300" b="1" dirty="0" smtClean="0">
              <a:solidFill>
                <a:srgbClr val="0000CC"/>
              </a:solidFill>
            </a:endParaRPr>
          </a:p>
          <a:p>
            <a:pPr algn="just"/>
            <a:r>
              <a:rPr lang="en-GB" b="1" dirty="0" smtClean="0"/>
              <a:t> </a:t>
            </a:r>
            <a:endParaRPr lang="en-US" b="1" dirty="0"/>
          </a:p>
        </p:txBody>
      </p:sp>
      <p:sp>
        <p:nvSpPr>
          <p:cNvPr id="6145" name="Rectangle 1"/>
          <p:cNvSpPr>
            <a:spLocks noChangeArrowheads="1"/>
          </p:cNvSpPr>
          <p:nvPr/>
        </p:nvSpPr>
        <p:spPr bwMode="auto">
          <a:xfrm>
            <a:off x="457200" y="2803267"/>
            <a:ext cx="7924800" cy="28931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300" b="0" i="0" u="none" strike="noStrike" cap="none" normalizeH="0" baseline="0" dirty="0" smtClean="0">
                <a:ln>
                  <a:noFill/>
                </a:ln>
                <a:solidFill>
                  <a:schemeClr val="tx1"/>
                </a:solidFill>
                <a:effectLst/>
                <a:ea typeface="Times New Roman" pitchFamily="18" charset="0"/>
                <a:cs typeface="Arial" pitchFamily="34" charset="0"/>
              </a:rPr>
              <a:t>*Beneficial interest includes ownership of shares by yourself or a closely connected person.  The ownership may be direct, or as beneficiary of a trust, or as a director of a trustee investment. </a:t>
            </a:r>
            <a:endParaRPr kumimoji="0" lang="en-US" sz="13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300" b="0" i="0" u="none" strike="noStrike" cap="none" normalizeH="0" baseline="0" dirty="0" smtClean="0">
                <a:ln>
                  <a:noFill/>
                </a:ln>
                <a:solidFill>
                  <a:schemeClr val="tx1"/>
                </a:solidFill>
                <a:effectLst/>
                <a:ea typeface="Times New Roman" pitchFamily="18" charset="0"/>
                <a:cs typeface="Arial" pitchFamily="34" charset="0"/>
              </a:rPr>
              <a:t>The following will normally be regarded as being closely connected with a person: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3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300" b="0" i="0" u="none" strike="noStrike" cap="none" normalizeH="0" baseline="0" dirty="0" smtClean="0">
                <a:ln>
                  <a:noFill/>
                </a:ln>
                <a:solidFill>
                  <a:schemeClr val="tx1"/>
                </a:solidFill>
                <a:effectLst/>
                <a:ea typeface="Times New Roman" pitchFamily="18" charset="0"/>
                <a:cs typeface="Arial" pitchFamily="34" charset="0"/>
              </a:rPr>
              <a:t>(a)	his or her spouse or cohabitee, except in the case of a spouse from whom the person is separated or 	a shareholding of a spouse or cohabitee of whose financial affairs the person has been denied 	knowledge;</a:t>
            </a:r>
            <a:endParaRPr kumimoji="0" lang="en-US" sz="13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300" b="0" i="0" u="none" strike="noStrike" cap="none" normalizeH="0" baseline="0" dirty="0" smtClean="0">
                <a:ln>
                  <a:noFill/>
                </a:ln>
                <a:solidFill>
                  <a:schemeClr val="tx1"/>
                </a:solidFill>
                <a:effectLst/>
                <a:ea typeface="Times New Roman" pitchFamily="18" charset="0"/>
                <a:cs typeface="Arial" pitchFamily="34" charset="0"/>
              </a:rPr>
              <a:t>(b)	his or her minor children, including step children; and</a:t>
            </a:r>
            <a:endParaRPr kumimoji="0" lang="en-US" sz="13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300" b="0" i="0" u="none" strike="noStrike" cap="none" normalizeH="0" baseline="0" dirty="0" smtClean="0">
                <a:ln>
                  <a:noFill/>
                </a:ln>
                <a:solidFill>
                  <a:schemeClr val="tx1"/>
                </a:solidFill>
                <a:effectLst/>
                <a:ea typeface="Times New Roman" pitchFamily="18" charset="0"/>
                <a:cs typeface="Arial" pitchFamily="34" charset="0"/>
              </a:rPr>
              <a:t>(c)	a company in which he has a 20 per cent or more interest.</a:t>
            </a:r>
            <a:endParaRPr kumimoji="0" lang="en-US" sz="13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300" b="0" i="0" u="none" strike="noStrike" cap="none" normalizeH="0" baseline="0" dirty="0" smtClean="0">
                <a:ln>
                  <a:noFill/>
                </a:ln>
                <a:solidFill>
                  <a:schemeClr val="tx1"/>
                </a:solidFill>
                <a:effectLst/>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300" b="0" i="0" u="none" strike="noStrike" cap="none" normalizeH="0" baseline="0" dirty="0" smtClean="0">
                <a:ln>
                  <a:noFill/>
                </a:ln>
                <a:solidFill>
                  <a:schemeClr val="tx1"/>
                </a:solidFill>
                <a:effectLst/>
                <a:ea typeface="Times New Roman" pitchFamily="18" charset="0"/>
                <a:cs typeface="Arial" pitchFamily="34" charset="0"/>
              </a:rPr>
              <a:t>In all considerations of the independence of a person or firm, regard must be given to the substance of  a relationship.  The above list is not, therefore, exhaustive and consideration should be given to all the requirements set out in ICAJ Code of Ethics.</a:t>
            </a:r>
            <a:endParaRPr kumimoji="0" lang="en-US" sz="13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300" b="0" i="0" u="none" strike="noStrike" cap="none" normalizeH="0" baseline="0" dirty="0" smtClean="0">
              <a:ln>
                <a:noFill/>
              </a:ln>
              <a:solidFill>
                <a:schemeClr val="tx1"/>
              </a:solidFill>
              <a:effectLst/>
              <a:cs typeface="Arial" pitchFamily="34" charset="0"/>
            </a:endParaRPr>
          </a:p>
        </p:txBody>
      </p:sp>
      <p:sp>
        <p:nvSpPr>
          <p:cNvPr id="25601" name="Rectangle 1"/>
          <p:cNvSpPr>
            <a:spLocks noChangeArrowheads="1"/>
          </p:cNvSpPr>
          <p:nvPr/>
        </p:nvSpPr>
        <p:spPr bwMode="auto">
          <a:xfrm>
            <a:off x="457200" y="6019800"/>
            <a:ext cx="35814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636838" algn="ctr"/>
                <a:tab pos="5273675" algn="r"/>
              </a:tabLst>
            </a:pPr>
            <a:r>
              <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Appendix 1</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636838" algn="ctr"/>
                <a:tab pos="5273675" algn="r"/>
              </a:tabLst>
            </a:pPr>
            <a:r>
              <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ISQC 1 Practical Guidelines for Small and Medium Firms</a:t>
            </a: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23583357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X:\FORMS\Logo.png"/>
          <p:cNvPicPr>
            <a:picLocks noChangeAspect="1" noChangeArrowheads="1"/>
          </p:cNvPicPr>
          <p:nvPr/>
        </p:nvPicPr>
        <p:blipFill>
          <a:blip r:embed="rId2" cstate="print"/>
          <a:srcRect/>
          <a:stretch>
            <a:fillRect/>
          </a:stretch>
        </p:blipFill>
        <p:spPr bwMode="auto">
          <a:xfrm>
            <a:off x="8153400" y="5867400"/>
            <a:ext cx="609599" cy="679047"/>
          </a:xfrm>
          <a:prstGeom prst="rect">
            <a:avLst/>
          </a:prstGeom>
          <a:noFill/>
        </p:spPr>
      </p:pic>
      <p:sp>
        <p:nvSpPr>
          <p:cNvPr id="7169" name="Rectangle 1"/>
          <p:cNvSpPr>
            <a:spLocks noChangeArrowheads="1"/>
          </p:cNvSpPr>
          <p:nvPr/>
        </p:nvSpPr>
        <p:spPr bwMode="auto">
          <a:xfrm>
            <a:off x="228600" y="990600"/>
            <a:ext cx="7010400" cy="18928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1300" b="1" i="0" u="none" strike="noStrike" cap="none" normalizeH="0" baseline="0" dirty="0" smtClean="0">
                <a:ln>
                  <a:noFill/>
                </a:ln>
                <a:solidFill>
                  <a:schemeClr val="tx1"/>
                </a:solidFill>
                <a:effectLst/>
                <a:ea typeface="Times New Roman" pitchFamily="18" charset="0"/>
                <a:cs typeface="Arial" pitchFamily="34" charset="0"/>
              </a:rPr>
              <a:t>B	Outside business interests</a:t>
            </a:r>
            <a:endParaRPr kumimoji="0" lang="en-US" sz="13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300" b="0" i="0" u="none" strike="noStrike" cap="none" normalizeH="0" baseline="0" dirty="0" smtClean="0">
                <a:ln>
                  <a:noFill/>
                </a:ln>
                <a:solidFill>
                  <a:schemeClr val="tx1"/>
                </a:solidFill>
                <a:effectLst/>
                <a:ea typeface="Times New Roman" pitchFamily="18" charset="0"/>
                <a:cs typeface="Arial" pitchFamily="34" charset="0"/>
              </a:rPr>
              <a:t>The firm must be independent in its dealings with business clients.  Please list below any business interests, directorships, etc. that you have.  If you have none, please state “none”.</a:t>
            </a:r>
            <a:endParaRPr kumimoji="0" lang="en-US" sz="13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sz="1300" b="0" i="1"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300" b="0" i="1" u="none" strike="noStrike" cap="none" normalizeH="0" baseline="0" dirty="0" smtClean="0">
                <a:ln>
                  <a:noFill/>
                </a:ln>
                <a:solidFill>
                  <a:schemeClr val="tx1"/>
                </a:solidFill>
                <a:effectLst/>
                <a:ea typeface="Times New Roman" pitchFamily="18" charset="0"/>
                <a:cs typeface="Arial" pitchFamily="34" charset="0"/>
              </a:rPr>
              <a:t>Business interests:	</a:t>
            </a:r>
            <a:endParaRPr kumimoji="0" lang="en-US" sz="13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sz="1300" b="0" i="1"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300" b="0" i="1" u="none" strike="noStrike" cap="none" normalizeH="0" baseline="0" dirty="0" smtClean="0">
                <a:ln>
                  <a:noFill/>
                </a:ln>
                <a:solidFill>
                  <a:schemeClr val="tx1"/>
                </a:solidFill>
                <a:effectLst/>
                <a:ea typeface="Times New Roman" pitchFamily="18" charset="0"/>
                <a:cs typeface="Arial" pitchFamily="34" charset="0"/>
              </a:rPr>
              <a:t>Directorships:	</a:t>
            </a:r>
            <a:endParaRPr kumimoji="0" lang="en-US" sz="13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sz="1300" b="0" i="1"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300" b="0" i="1" u="none" strike="noStrike" cap="none" normalizeH="0" baseline="0" dirty="0" smtClean="0">
                <a:ln>
                  <a:noFill/>
                </a:ln>
                <a:solidFill>
                  <a:schemeClr val="tx1"/>
                </a:solidFill>
                <a:effectLst/>
                <a:ea typeface="Times New Roman" pitchFamily="18" charset="0"/>
                <a:cs typeface="Arial" pitchFamily="34" charset="0"/>
              </a:rPr>
              <a:t>Other:			</a:t>
            </a:r>
            <a:endParaRPr kumimoji="0" lang="en-GB" sz="1300" b="0" i="0" u="none" strike="noStrike" cap="none" normalizeH="0" baseline="0" dirty="0" smtClean="0">
              <a:ln>
                <a:noFill/>
              </a:ln>
              <a:solidFill>
                <a:schemeClr val="tx1"/>
              </a:solidFill>
              <a:effectLst/>
              <a:cs typeface="Arial" pitchFamily="34" charset="0"/>
            </a:endParaRPr>
          </a:p>
        </p:txBody>
      </p:sp>
      <p:sp>
        <p:nvSpPr>
          <p:cNvPr id="6" name="TextBox 5"/>
          <p:cNvSpPr txBox="1"/>
          <p:nvPr/>
        </p:nvSpPr>
        <p:spPr>
          <a:xfrm>
            <a:off x="304800" y="152400"/>
            <a:ext cx="7772400" cy="1077218"/>
          </a:xfrm>
          <a:prstGeom prst="rect">
            <a:avLst/>
          </a:prstGeom>
          <a:noFill/>
        </p:spPr>
        <p:txBody>
          <a:bodyPr wrap="square" rtlCol="0">
            <a:spAutoFit/>
          </a:bodyPr>
          <a:lstStyle/>
          <a:p>
            <a:pPr algn="ctr"/>
            <a:r>
              <a:rPr lang="en-GB" sz="2300" b="1" dirty="0" smtClean="0">
                <a:solidFill>
                  <a:srgbClr val="0000CC"/>
                </a:solidFill>
              </a:rPr>
              <a:t>SPECIMEN DECLARATION ON FITNESS AND PROPRIETY, INDEPENDENCE AND CONFIDENTIALITY</a:t>
            </a:r>
            <a:endParaRPr lang="en-US" sz="2300" b="1" dirty="0" smtClean="0">
              <a:solidFill>
                <a:srgbClr val="0000CC"/>
              </a:solidFill>
            </a:endParaRPr>
          </a:p>
          <a:p>
            <a:pPr algn="just"/>
            <a:r>
              <a:rPr lang="en-GB" dirty="0" smtClean="0"/>
              <a:t> </a:t>
            </a:r>
            <a:endParaRPr lang="en-US" dirty="0"/>
          </a:p>
        </p:txBody>
      </p:sp>
      <p:sp>
        <p:nvSpPr>
          <p:cNvPr id="7170" name="Rectangle 2"/>
          <p:cNvSpPr>
            <a:spLocks noGrp="1" noChangeArrowheads="1"/>
          </p:cNvSpPr>
          <p:nvPr>
            <p:ph type="ctrTitle"/>
          </p:nvPr>
        </p:nvSpPr>
        <p:spPr bwMode="auto">
          <a:xfrm>
            <a:off x="228600" y="2895600"/>
            <a:ext cx="7772400" cy="8925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1300" b="1" i="0" u="none" strike="noStrike" cap="none" normalizeH="0" baseline="0" dirty="0" smtClean="0">
                <a:ln>
                  <a:noFill/>
                </a:ln>
                <a:solidFill>
                  <a:schemeClr val="tx1"/>
                </a:solidFill>
                <a:effectLst/>
                <a:latin typeface="+mn-lt"/>
                <a:ea typeface="Times New Roman" pitchFamily="18" charset="0"/>
                <a:cs typeface="Arial" pitchFamily="34" charset="0"/>
              </a:rPr>
              <a:t>C	Confidentiality</a:t>
            </a:r>
            <a:endParaRPr kumimoji="0" lang="en-US" sz="1300" b="0" i="0" u="none" strike="noStrike" cap="none" normalizeH="0" baseline="0" dirty="0" smtClean="0">
              <a:ln>
                <a:noFill/>
              </a:ln>
              <a:solidFill>
                <a:schemeClr val="tx1"/>
              </a:solidFill>
              <a:effectLst/>
              <a:latin typeface="+mn-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300" b="0" i="0" u="none" strike="noStrike" cap="none" normalizeH="0" baseline="0" dirty="0" smtClean="0">
                <a:ln>
                  <a:noFill/>
                </a:ln>
                <a:solidFill>
                  <a:schemeClr val="tx1"/>
                </a:solidFill>
                <a:effectLst/>
                <a:latin typeface="+mn-lt"/>
                <a:ea typeface="Times New Roman" pitchFamily="18" charset="0"/>
                <a:cs typeface="Arial" pitchFamily="34" charset="0"/>
              </a:rPr>
              <a:t>In accordance with the policy of the firm, all principals, staff, sub-contractors and consultants involved in or connected with audit work, must complete and sign a statement of confidentiality as a condition of employment.  Your attention is drawn to the need for confidentiality on all audit assignments, in particular:</a:t>
            </a:r>
            <a:endParaRPr kumimoji="0" lang="en-GB" sz="1300" b="0" i="0" u="none" strike="noStrike" cap="none" normalizeH="0" baseline="0" dirty="0" smtClean="0">
              <a:ln>
                <a:noFill/>
              </a:ln>
              <a:solidFill>
                <a:schemeClr val="tx1"/>
              </a:solidFill>
              <a:effectLst/>
              <a:latin typeface="+mn-lt"/>
              <a:cs typeface="Arial" pitchFamily="34" charset="0"/>
            </a:endParaRPr>
          </a:p>
        </p:txBody>
      </p:sp>
      <p:sp>
        <p:nvSpPr>
          <p:cNvPr id="7171" name="Rectangle 3"/>
          <p:cNvSpPr>
            <a:spLocks noChangeArrowheads="1"/>
          </p:cNvSpPr>
          <p:nvPr/>
        </p:nvSpPr>
        <p:spPr bwMode="auto">
          <a:xfrm>
            <a:off x="304800" y="3733800"/>
            <a:ext cx="7315200" cy="24929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1" algn="just" fontAlgn="base">
              <a:spcBef>
                <a:spcPct val="0"/>
              </a:spcBef>
              <a:spcAft>
                <a:spcPct val="0"/>
              </a:spcAft>
              <a:buFont typeface="Arial" pitchFamily="34" charset="0"/>
              <a:buChar char="•"/>
            </a:pPr>
            <a:r>
              <a:rPr kumimoji="0" lang="en-GB" sz="1300" b="0" i="0" u="none" strike="noStrike" cap="none" normalizeH="0" baseline="0" dirty="0" smtClean="0">
                <a:ln>
                  <a:noFill/>
                </a:ln>
                <a:solidFill>
                  <a:schemeClr val="tx1"/>
                </a:solidFill>
                <a:effectLst/>
                <a:ea typeface="Times New Roman" pitchFamily="18" charset="0"/>
                <a:cs typeface="Arial" pitchFamily="34" charset="0"/>
              </a:rPr>
              <a:t>working papers must always be kept secure so that unauthorised access is not gained by either the client’s staff or third parties;</a:t>
            </a:r>
          </a:p>
          <a:p>
            <a:pPr marL="0" marR="0" lvl="0" indent="0" algn="just" defTabSz="914400" rtl="0" eaLnBrk="1" fontAlgn="base" latinLnBrk="0" hangingPunct="1">
              <a:lnSpc>
                <a:spcPct val="100000"/>
              </a:lnSpc>
              <a:spcBef>
                <a:spcPct val="0"/>
              </a:spcBef>
              <a:spcAft>
                <a:spcPct val="0"/>
              </a:spcAft>
              <a:buClrTx/>
              <a:buSzTx/>
              <a:buFontTx/>
              <a:buChar char="•"/>
              <a:tabLst/>
            </a:pPr>
            <a:endParaRPr kumimoji="0" lang="en-US" sz="1300" b="0" i="0" u="none" strike="noStrike" cap="none" normalizeH="0" baseline="0" dirty="0" smtClean="0">
              <a:ln>
                <a:noFill/>
              </a:ln>
              <a:solidFill>
                <a:schemeClr val="tx1"/>
              </a:solidFill>
              <a:effectLst/>
              <a:cs typeface="Arial" pitchFamily="34" charset="0"/>
            </a:endParaRPr>
          </a:p>
          <a:p>
            <a:pPr lvl="1" algn="just" eaLnBrk="0" fontAlgn="base" hangingPunct="0">
              <a:spcBef>
                <a:spcPct val="0"/>
              </a:spcBef>
              <a:spcAft>
                <a:spcPct val="0"/>
              </a:spcAft>
              <a:buFontTx/>
              <a:buChar char="•"/>
            </a:pPr>
            <a:r>
              <a:rPr kumimoji="0" lang="en-GB" sz="1300" b="0" i="0" u="none" strike="noStrike" cap="none" normalizeH="0" baseline="0" dirty="0" smtClean="0">
                <a:ln>
                  <a:noFill/>
                </a:ln>
                <a:solidFill>
                  <a:schemeClr val="tx1"/>
                </a:solidFill>
                <a:effectLst/>
                <a:ea typeface="Times New Roman" pitchFamily="18" charset="0"/>
                <a:cs typeface="Arial" pitchFamily="34" charset="0"/>
              </a:rPr>
              <a:t>the firm’s audit procedures should not be disclosed to third parties without proper approval from the principal in charge;</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n-US" sz="1300" b="0" i="0" u="none" strike="noStrike" cap="none" normalizeH="0" baseline="0" dirty="0" smtClean="0">
              <a:ln>
                <a:noFill/>
              </a:ln>
              <a:solidFill>
                <a:schemeClr val="tx1"/>
              </a:solidFill>
              <a:effectLst/>
              <a:cs typeface="Arial" pitchFamily="34" charset="0"/>
            </a:endParaRPr>
          </a:p>
          <a:p>
            <a:pPr lvl="1" algn="just" eaLnBrk="0" fontAlgn="base" hangingPunct="0">
              <a:spcBef>
                <a:spcPct val="0"/>
              </a:spcBef>
              <a:spcAft>
                <a:spcPct val="0"/>
              </a:spcAft>
              <a:buFontTx/>
              <a:buChar char="•"/>
            </a:pPr>
            <a:r>
              <a:rPr kumimoji="0" lang="en-GB" sz="1300" b="0" i="0" u="none" strike="noStrike" cap="none" normalizeH="0" baseline="0" dirty="0" smtClean="0">
                <a:ln>
                  <a:noFill/>
                </a:ln>
                <a:solidFill>
                  <a:schemeClr val="tx1"/>
                </a:solidFill>
                <a:effectLst/>
                <a:ea typeface="Times New Roman" pitchFamily="18" charset="0"/>
                <a:cs typeface="Arial" pitchFamily="34" charset="0"/>
              </a:rPr>
              <a:t>information about the client should not be disclosed to either the client’s staff or third parties without proper approval from the principal in charge or the client.</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n-US" sz="13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300" b="0" i="0" u="none" strike="noStrike" cap="none" normalizeH="0" baseline="0" dirty="0" smtClean="0">
                <a:ln>
                  <a:noFill/>
                </a:ln>
                <a:solidFill>
                  <a:schemeClr val="tx1"/>
                </a:solidFill>
                <a:effectLst/>
                <a:ea typeface="Times New Roman" pitchFamily="18" charset="0"/>
                <a:cs typeface="Arial" pitchFamily="34" charset="0"/>
              </a:rPr>
              <a:t>Breach of the rules regarding confidential information will be considered as gross misconduct and normally, subject to investigation, will result in instant dismissal and, in certain circumstances, legal action.</a:t>
            </a:r>
            <a:endParaRPr kumimoji="0" lang="en-GB" sz="1300" b="0" i="0" u="none" strike="noStrike" cap="none" normalizeH="0" baseline="0" dirty="0" smtClean="0">
              <a:ln>
                <a:noFill/>
              </a:ln>
              <a:solidFill>
                <a:schemeClr val="tx1"/>
              </a:solidFill>
              <a:effectLst/>
              <a:cs typeface="Arial" pitchFamily="34" charset="0"/>
            </a:endParaRPr>
          </a:p>
        </p:txBody>
      </p:sp>
      <p:sp>
        <p:nvSpPr>
          <p:cNvPr id="24577" name="Rectangle 1"/>
          <p:cNvSpPr>
            <a:spLocks noChangeArrowheads="1"/>
          </p:cNvSpPr>
          <p:nvPr/>
        </p:nvSpPr>
        <p:spPr bwMode="auto">
          <a:xfrm>
            <a:off x="304800" y="6324600"/>
            <a:ext cx="41148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636838" algn="ctr"/>
                <a:tab pos="5273675" algn="r"/>
              </a:tabLst>
            </a:pPr>
            <a:r>
              <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Appendix 1</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636838" algn="ctr"/>
                <a:tab pos="5273675" algn="r"/>
              </a:tabLst>
            </a:pPr>
            <a:r>
              <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ISQC 1 Practical Guidelines for Small and Medium Firms</a:t>
            </a: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23583357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3456</TotalTime>
  <Words>1484</Words>
  <Application>Microsoft Office PowerPoint</Application>
  <PresentationFormat>On-screen Show (4:3)</PresentationFormat>
  <Paragraphs>420</Paragraphs>
  <Slides>20</Slides>
  <Notes>2</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PRACTICE MANAGEMENT </vt:lpstr>
      <vt:lpstr> </vt:lpstr>
      <vt:lpstr>Slide 3</vt:lpstr>
      <vt:lpstr>Slide 4</vt:lpstr>
      <vt:lpstr>Slide 5</vt:lpstr>
      <vt:lpstr> </vt:lpstr>
      <vt:lpstr> </vt:lpstr>
      <vt:lpstr> </vt:lpstr>
      <vt:lpstr>C Confidentiality In accordance with the policy of the firm, all principals, staff, sub-contractors and consultants involved in or connected with audit work, must complete and sign a statement of confidentiality as a condition of employment.  Your attention is drawn to the need for confidentiality on all audit assignments, in particular:</vt:lpstr>
      <vt:lpstr>Slide 10</vt:lpstr>
      <vt:lpstr> </vt:lpstr>
      <vt:lpstr>Slide 12</vt:lpstr>
      <vt:lpstr>TECHNOLOGY VS HARD COPY </vt:lpstr>
      <vt:lpstr> </vt:lpstr>
      <vt:lpstr> </vt:lpstr>
      <vt:lpstr>Slide 16</vt:lpstr>
      <vt:lpstr>Slide 17</vt:lpstr>
      <vt:lpstr>VARIOUS OFFICE SECURITY REMINDERS</vt:lpstr>
      <vt:lpstr> </vt:lpstr>
      <vt:lpstr>IMPORTANCE OF ENGAGEMENT LETTERS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CARIBBEAN ASSOCIATION OF PHARMACISTS</dc:title>
  <dc:creator>Pat</dc:creator>
  <cp:lastModifiedBy>Pat</cp:lastModifiedBy>
  <cp:revision>166</cp:revision>
  <dcterms:created xsi:type="dcterms:W3CDTF">2012-11-28T02:29:15Z</dcterms:created>
  <dcterms:modified xsi:type="dcterms:W3CDTF">2014-09-19T20:00:53Z</dcterms:modified>
</cp:coreProperties>
</file>