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65" r:id="rId5"/>
    <p:sldId id="320" r:id="rId6"/>
    <p:sldId id="351" r:id="rId7"/>
    <p:sldId id="329" r:id="rId8"/>
    <p:sldId id="335" r:id="rId9"/>
    <p:sldId id="321" r:id="rId10"/>
    <p:sldId id="352" r:id="rId11"/>
    <p:sldId id="325" r:id="rId12"/>
    <p:sldId id="348" r:id="rId13"/>
    <p:sldId id="323" r:id="rId14"/>
    <p:sldId id="324" r:id="rId15"/>
    <p:sldId id="326" r:id="rId16"/>
    <p:sldId id="327" r:id="rId17"/>
    <p:sldId id="328" r:id="rId18"/>
    <p:sldId id="330" r:id="rId19"/>
    <p:sldId id="331" r:id="rId20"/>
    <p:sldId id="332" r:id="rId21"/>
    <p:sldId id="333" r:id="rId22"/>
    <p:sldId id="336" r:id="rId23"/>
    <p:sldId id="337" r:id="rId24"/>
    <p:sldId id="338" r:id="rId25"/>
    <p:sldId id="339" r:id="rId26"/>
    <p:sldId id="340" r:id="rId27"/>
    <p:sldId id="341" r:id="rId28"/>
    <p:sldId id="342" r:id="rId29"/>
    <p:sldId id="343" r:id="rId30"/>
    <p:sldId id="344" r:id="rId31"/>
    <p:sldId id="345" r:id="rId32"/>
    <p:sldId id="334" r:id="rId33"/>
    <p:sldId id="347" r:id="rId34"/>
    <p:sldId id="349" r:id="rId35"/>
    <p:sldId id="350" r:id="rId36"/>
    <p:sldId id="346" r:id="rId37"/>
  </p:sldIdLst>
  <p:sldSz cx="12188825"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autoAdjust="0"/>
    <p:restoredTop sz="94629" autoAdjust="0"/>
  </p:normalViewPr>
  <p:slideViewPr>
    <p:cSldViewPr showGuides="1">
      <p:cViewPr>
        <p:scale>
          <a:sx n="76" d="100"/>
          <a:sy n="76" d="100"/>
        </p:scale>
        <p:origin x="-114" y="-840"/>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pPr/>
              <a:t>5/1/2017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5/1/2017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pPr/>
              <a:t>5/1/2017</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pPr/>
              <a:t>5/1/2017</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pPr/>
              <a:t>5/1/2017</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pPr/>
              <a:t>5/1/2017</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5/1/2017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pPr/>
              <a:t>5/1/2017</a:t>
            </a:fld>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pPr/>
              <a:t>5/1/2017</a:t>
            </a:fld>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pPr/>
              <a:t>5/1/2017</a:t>
            </a:fld>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pPr/>
              <a:t>5/1/2017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5/1/2017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5/1/2017</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6612" y="228600"/>
            <a:ext cx="8229600" cy="1752600"/>
          </a:xfrm>
        </p:spPr>
        <p:txBody>
          <a:bodyPr/>
          <a:lstStyle/>
          <a:p>
            <a:r>
              <a:rPr lang="en-JM" dirty="0" smtClean="0">
                <a:latin typeface="Garamond" pitchFamily="18" charset="0"/>
              </a:rPr>
              <a:t>PAB/ICAJ</a:t>
            </a:r>
            <a:r>
              <a:rPr lang="en-JM" dirty="0" smtClean="0"/>
              <a:t> </a:t>
            </a:r>
            <a:r>
              <a:rPr lang="en-JM" dirty="0" smtClean="0">
                <a:latin typeface="Garamond" pitchFamily="18" charset="0"/>
              </a:rPr>
              <a:t>SEMINAR</a:t>
            </a:r>
            <a:endParaRPr lang="en-US" dirty="0">
              <a:latin typeface="Garamond" pitchFamily="18" charset="0"/>
            </a:endParaRPr>
          </a:p>
        </p:txBody>
      </p:sp>
      <p:sp>
        <p:nvSpPr>
          <p:cNvPr id="4" name="Subtitle 3"/>
          <p:cNvSpPr>
            <a:spLocks noGrp="1"/>
          </p:cNvSpPr>
          <p:nvPr>
            <p:ph type="subTitle" idx="1"/>
          </p:nvPr>
        </p:nvSpPr>
        <p:spPr>
          <a:xfrm>
            <a:off x="912812" y="2057400"/>
            <a:ext cx="8610600" cy="1219200"/>
          </a:xfrm>
        </p:spPr>
        <p:txBody>
          <a:bodyPr/>
          <a:lstStyle/>
          <a:p>
            <a:r>
              <a:rPr lang="en-JM" sz="3600" dirty="0" smtClean="0"/>
              <a:t>PRESENTED BY c. Patricia Hayle</a:t>
            </a:r>
            <a:endParaRPr lang="en-US" sz="3600" dirty="0" smtClean="0"/>
          </a:p>
          <a:p>
            <a:endParaRPr lang="it-IT" dirty="0"/>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p:transition spd="med">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GIFTS AND HOSPITALITY</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lstStyle/>
          <a:p>
            <a:pPr algn="just">
              <a:lnSpc>
                <a:spcPct val="150000"/>
              </a:lnSpc>
            </a:pPr>
            <a:r>
              <a:rPr lang="en-JM" b="1" dirty="0" smtClean="0">
                <a:solidFill>
                  <a:schemeClr val="tx1"/>
                </a:solidFill>
              </a:rPr>
              <a:t>260.1</a:t>
            </a:r>
            <a:r>
              <a:rPr lang="en-JM" b="1" dirty="0" smtClean="0"/>
              <a:t> 	</a:t>
            </a:r>
            <a:r>
              <a:rPr lang="en-JM" dirty="0" smtClean="0">
                <a:solidFill>
                  <a:schemeClr val="tx1"/>
                </a:solidFill>
              </a:rPr>
              <a:t>A Registrant, or an immediate or close family member may 	be offered gifts and hospitality from a client.  Such an 	offer may create threats to compliance with the 	fundamental principles.  For example, a self-interest or 	familiarity threat to objectivity may be created if a gift 	from a client is accepted; and intimidation threat to 	objectivity may result from the possibility of such offers 	being made public.</a:t>
            </a:r>
            <a:endParaRPr lang="en-US" dirty="0" smtClean="0">
              <a:solidFill>
                <a:schemeClr val="tx1"/>
              </a:solidFill>
            </a:endParaRPr>
          </a:p>
          <a:p>
            <a:endParaRPr lang="it-IT" dirty="0" smtClean="0"/>
          </a:p>
          <a:p>
            <a:endParaRPr lang="it-IT" dirty="0" smtClean="0"/>
          </a:p>
          <a:p>
            <a:endParaRPr lang="it-IT" dirty="0"/>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GIFTS AND HOSPITALITY</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normAutofit lnSpcReduction="10000"/>
          </a:bodyPr>
          <a:lstStyle/>
          <a:p>
            <a:pPr algn="just">
              <a:lnSpc>
                <a:spcPct val="150000"/>
              </a:lnSpc>
            </a:pPr>
            <a:r>
              <a:rPr lang="en-JM" b="1" dirty="0" smtClean="0">
                <a:solidFill>
                  <a:schemeClr val="tx1"/>
                </a:solidFill>
              </a:rPr>
              <a:t>260.2	</a:t>
            </a:r>
            <a:r>
              <a:rPr lang="en-JM" dirty="0" smtClean="0">
                <a:solidFill>
                  <a:schemeClr val="tx1"/>
                </a:solidFill>
              </a:rPr>
              <a:t>The existence and significance of any threat will depend 	on the nature, value, and intent of the offer.  Where gifts 	or hospitality are offered that a reasonable and informed 	third party,  weighing all the specific facts and 	circumstances, would consider trivial and 	inconsequential, a Registrant may conclude that the offer 	is made in the normal course of business without the 	specific intent to influence decision making or to obtain 	information.  In such cases, the Registrant may generally 	conclude that any threat to compliance with the 	fundamental principles is at an acceptable level.  </a:t>
            </a:r>
            <a:r>
              <a:rPr lang="en-JM" b="1" i="1" dirty="0" smtClean="0">
                <a:solidFill>
                  <a:schemeClr val="tx1">
                    <a:lumMod val="85000"/>
                  </a:schemeClr>
                </a:solidFill>
              </a:rPr>
              <a:t>This 	should be documented.</a:t>
            </a:r>
            <a:endParaRPr lang="en-US" i="1" dirty="0" smtClean="0">
              <a:solidFill>
                <a:schemeClr val="tx1">
                  <a:lumMod val="85000"/>
                </a:schemeClr>
              </a:solidFill>
            </a:endParaRPr>
          </a:p>
          <a:p>
            <a:endParaRPr lang="it-IT" dirty="0" smtClean="0"/>
          </a:p>
          <a:p>
            <a:endParaRPr lang="it-IT" dirty="0"/>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GIFTS AND HOSPITALITY</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normAutofit/>
          </a:bodyPr>
          <a:lstStyle/>
          <a:p>
            <a:pPr algn="just">
              <a:lnSpc>
                <a:spcPct val="150000"/>
              </a:lnSpc>
            </a:pPr>
            <a:r>
              <a:rPr lang="en-JM" b="1" dirty="0" smtClean="0">
                <a:solidFill>
                  <a:schemeClr val="tx1"/>
                </a:solidFill>
              </a:rPr>
              <a:t>260.3</a:t>
            </a:r>
            <a:r>
              <a:rPr lang="en-JM" b="1" dirty="0" smtClean="0"/>
              <a:t> 	</a:t>
            </a:r>
            <a:r>
              <a:rPr lang="en-JM" dirty="0" smtClean="0">
                <a:solidFill>
                  <a:schemeClr val="tx1"/>
                </a:solidFill>
              </a:rPr>
              <a:t>A Registrant shall evaluate the significance of any 	threats and apply safeguards when necessary to eliminate 	the threats or reduce them to an acceptable level.  </a:t>
            </a:r>
            <a:r>
              <a:rPr lang="en-JM" b="1" i="1" dirty="0" smtClean="0">
                <a:solidFill>
                  <a:schemeClr val="tx1"/>
                </a:solidFill>
              </a:rPr>
              <a:t>When 	the threats cannot be eliminated or reduced to an 	acceptable level through the application of safeguards, a 	Registrant shall not accept such an offer.</a:t>
            </a:r>
            <a:endParaRPr lang="en-US" dirty="0" smtClean="0">
              <a:solidFill>
                <a:schemeClr val="tx1"/>
              </a:solidFill>
            </a:endParaRPr>
          </a:p>
          <a:p>
            <a:pPr algn="just">
              <a:lnSpc>
                <a:spcPct val="150000"/>
              </a:lnSpc>
            </a:pPr>
            <a:endParaRPr lang="it-IT" dirty="0" smtClean="0"/>
          </a:p>
          <a:p>
            <a:pPr algn="just"/>
            <a:endParaRPr lang="it-IT" dirty="0"/>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143000"/>
            <a:ext cx="12344400" cy="2057400"/>
          </a:xfrm>
        </p:spPr>
        <p:txBody>
          <a:bodyPr>
            <a:noAutofit/>
          </a:bodyPr>
          <a:lstStyle/>
          <a:p>
            <a:pPr algn="ctr"/>
            <a:r>
              <a:rPr lang="en-JM" sz="4600" dirty="0" smtClean="0">
                <a:latin typeface="Garamond" pitchFamily="18" charset="0"/>
              </a:rPr>
              <a:t>SECTION 270: CUSTODY OF CLIENT ASSETS</a:t>
            </a:r>
            <a:endParaRPr lang="en-US" sz="4600" dirty="0">
              <a:latin typeface="Garamond"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p:transition spd="med">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600200"/>
            <a:ext cx="10287000" cy="5029200"/>
          </a:xfrm>
        </p:spPr>
        <p:txBody>
          <a:bodyPr>
            <a:normAutofit/>
          </a:bodyPr>
          <a:lstStyle/>
          <a:p>
            <a:pPr algn="just">
              <a:lnSpc>
                <a:spcPct val="150000"/>
              </a:lnSpc>
            </a:pPr>
            <a:r>
              <a:rPr lang="en-JM" b="1" dirty="0" smtClean="0">
                <a:solidFill>
                  <a:schemeClr val="tx1"/>
                </a:solidFill>
              </a:rPr>
              <a:t>270.1</a:t>
            </a:r>
            <a:r>
              <a:rPr lang="en-JM" b="1" dirty="0" smtClean="0"/>
              <a:t> 	</a:t>
            </a:r>
            <a:r>
              <a:rPr lang="en-JM" dirty="0" smtClean="0">
                <a:solidFill>
                  <a:schemeClr val="tx1"/>
                </a:solidFill>
              </a:rPr>
              <a:t>A Registrant shall not assume custody of client monies or 	other assets </a:t>
            </a:r>
            <a:r>
              <a:rPr lang="en-JM" b="1" dirty="0" smtClean="0">
                <a:solidFill>
                  <a:schemeClr val="tx1">
                    <a:lumMod val="85000"/>
                  </a:schemeClr>
                </a:solidFill>
              </a:rPr>
              <a:t>unless permitted to do so by law</a:t>
            </a:r>
            <a:r>
              <a:rPr lang="en-JM" dirty="0" smtClean="0">
                <a:solidFill>
                  <a:schemeClr val="tx1">
                    <a:lumMod val="85000"/>
                  </a:schemeClr>
                </a:solidFill>
              </a:rPr>
              <a:t> </a:t>
            </a:r>
            <a:r>
              <a:rPr lang="en-JM" b="1" dirty="0" smtClean="0">
                <a:solidFill>
                  <a:schemeClr val="tx1">
                    <a:lumMod val="85000"/>
                  </a:schemeClr>
                </a:solidFill>
              </a:rPr>
              <a:t>and, if so, 	in compliance with any additional legal duties imposed 	on a Registrant holding such assets</a:t>
            </a:r>
            <a:r>
              <a:rPr lang="en-JM" dirty="0" smtClean="0">
                <a:solidFill>
                  <a:schemeClr val="tx1">
                    <a:lumMod val="85000"/>
                  </a:schemeClr>
                </a:solidFill>
              </a:rPr>
              <a:t>.</a:t>
            </a:r>
            <a:endParaRPr lang="en-US" dirty="0">
              <a:solidFill>
                <a:schemeClr val="tx1">
                  <a:lumMod val="85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pic>
        <p:nvPicPr>
          <p:cNvPr id="22530" name="Picture 2" descr="Image result for jamaican money"/>
          <p:cNvPicPr>
            <a:picLocks noChangeAspect="1" noChangeArrowheads="1"/>
          </p:cNvPicPr>
          <p:nvPr/>
        </p:nvPicPr>
        <p:blipFill>
          <a:blip r:embed="rId3" cstate="print"/>
          <a:srcRect/>
          <a:stretch>
            <a:fillRect/>
          </a:stretch>
        </p:blipFill>
        <p:spPr bwMode="auto">
          <a:xfrm>
            <a:off x="1522412" y="3810000"/>
            <a:ext cx="2738437" cy="2738437"/>
          </a:xfrm>
          <a:prstGeom prst="rect">
            <a:avLst/>
          </a:prstGeom>
          <a:noFill/>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066800"/>
            <a:ext cx="10287000" cy="5562600"/>
          </a:xfrm>
        </p:spPr>
        <p:txBody>
          <a:bodyPr>
            <a:normAutofit/>
          </a:bodyPr>
          <a:lstStyle/>
          <a:p>
            <a:pPr algn="just"/>
            <a:r>
              <a:rPr lang="en-JM" b="1" dirty="0" smtClean="0">
                <a:solidFill>
                  <a:schemeClr val="tx1"/>
                </a:solidFill>
              </a:rPr>
              <a:t>270.2 </a:t>
            </a:r>
            <a:r>
              <a:rPr lang="en-JM" b="1" dirty="0" smtClean="0"/>
              <a:t>	</a:t>
            </a:r>
            <a:r>
              <a:rPr lang="en-JM" dirty="0" smtClean="0">
                <a:solidFill>
                  <a:schemeClr val="tx1"/>
                </a:solidFill>
              </a:rPr>
              <a:t>The holding of client assets creates threats to compliance 	with the fundamental principles; for example, there is a 	self-interest threat to professional behaviour and may be 	a self-interest threat to objectivity arising from holding 	client assets.  A Registrant entrusted with money (or 	other assets) </a:t>
            </a:r>
          </a:p>
          <a:p>
            <a:pPr algn="just"/>
            <a:endParaRPr lang="en-JM" sz="1500" dirty="0" smtClean="0">
              <a:solidFill>
                <a:schemeClr val="tx1"/>
              </a:solidFill>
            </a:endParaRPr>
          </a:p>
          <a:p>
            <a:pPr algn="just"/>
            <a:r>
              <a:rPr lang="en-JM" dirty="0" smtClean="0">
                <a:solidFill>
                  <a:schemeClr val="tx1"/>
                </a:solidFill>
              </a:rPr>
              <a:t>	belonging to others shall therefore:</a:t>
            </a:r>
            <a:endParaRPr lang="en-US" dirty="0" smtClean="0">
              <a:solidFill>
                <a:schemeClr val="tx1"/>
              </a:solidFill>
            </a:endParaRPr>
          </a:p>
          <a:p>
            <a:pPr algn="just"/>
            <a:r>
              <a:rPr lang="en-JM" dirty="0" smtClean="0">
                <a:solidFill>
                  <a:schemeClr val="tx1"/>
                </a:solidFill>
              </a:rPr>
              <a:t>	(a)	Keep such assets separately from personal or firm 			assets;</a:t>
            </a:r>
          </a:p>
          <a:p>
            <a:pPr algn="just"/>
            <a:endParaRPr lang="en-US" sz="1000" dirty="0" smtClean="0">
              <a:solidFill>
                <a:schemeClr val="tx1"/>
              </a:solidFill>
            </a:endParaRPr>
          </a:p>
          <a:p>
            <a:pPr algn="just"/>
            <a:r>
              <a:rPr lang="en-JM" dirty="0" smtClean="0">
                <a:solidFill>
                  <a:schemeClr val="tx1"/>
                </a:solidFill>
              </a:rPr>
              <a:t>	(b)	Use such assets only for the purpose for which they 			are intended;</a:t>
            </a:r>
          </a:p>
          <a:p>
            <a:pPr algn="just"/>
            <a:endParaRPr lang="en-US" sz="1000" dirty="0" smtClean="0">
              <a:solidFill>
                <a:schemeClr val="tx1"/>
              </a:solidFill>
            </a:endParaRPr>
          </a:p>
          <a:p>
            <a:pPr algn="just"/>
            <a:r>
              <a:rPr lang="en-JM" dirty="0" smtClean="0">
                <a:solidFill>
                  <a:schemeClr val="tx1"/>
                </a:solidFill>
              </a:rPr>
              <a:t>	(c)	At all times be ready to account for those assets 			and any income, dividends, or gains generated, to any 		persons entitled to such accounting; and</a:t>
            </a:r>
          </a:p>
          <a:p>
            <a:pPr algn="just"/>
            <a:endParaRPr lang="en-US" sz="1000" dirty="0" smtClean="0">
              <a:solidFill>
                <a:schemeClr val="tx1"/>
              </a:solidFill>
            </a:endParaRPr>
          </a:p>
          <a:p>
            <a:pPr algn="just"/>
            <a:r>
              <a:rPr lang="en-JM" dirty="0" smtClean="0">
                <a:solidFill>
                  <a:schemeClr val="tx1"/>
                </a:solidFill>
              </a:rPr>
              <a:t>	(d)	Comply with all relevant laws and regulations 			relevant to the holding of and accounting for such 			assets.</a:t>
            </a:r>
            <a:endParaRPr lang="en-US" dirty="0" smtClean="0">
              <a:solidFill>
                <a:schemeClr val="tx1"/>
              </a:solidFill>
            </a:endParaRPr>
          </a:p>
          <a:p>
            <a:pPr algn="just">
              <a:lnSpc>
                <a:spcPct val="150000"/>
              </a:lnSpc>
            </a:pPr>
            <a:endParaRPr lang="en-US" dirty="0">
              <a:solidFill>
                <a:schemeClr val="tx1">
                  <a:lumMod val="85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600200"/>
            <a:ext cx="10287000" cy="5029200"/>
          </a:xfrm>
        </p:spPr>
        <p:txBody>
          <a:bodyPr>
            <a:normAutofit/>
          </a:bodyPr>
          <a:lstStyle/>
          <a:p>
            <a:pPr algn="just">
              <a:lnSpc>
                <a:spcPct val="150000"/>
              </a:lnSpc>
            </a:pPr>
            <a:r>
              <a:rPr lang="en-JM" b="1" dirty="0" smtClean="0">
                <a:solidFill>
                  <a:schemeClr val="tx1"/>
                </a:solidFill>
              </a:rPr>
              <a:t>270.3 	</a:t>
            </a:r>
            <a:r>
              <a:rPr lang="en-JM" dirty="0" smtClean="0">
                <a:solidFill>
                  <a:schemeClr val="tx1"/>
                </a:solidFill>
              </a:rPr>
              <a:t>As part of client and engagement acceptance procedures 	for services that may involve the holding of client assets, 	a Registrant shall make appropriate inquiries about the 	source of such assets and consider legal and regulatory 		obligations.  For example, if the assets were derived from 	illegal activities, such as money laundering, a threat to 	compliance with the fundamental principles would be 	created.  In such situations, the Registrant may consider 	seeking legal advice or not accepting custody of the 	client’s assets.</a:t>
            </a:r>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227012" y="1219200"/>
            <a:ext cx="10287000" cy="5334000"/>
          </a:xfrm>
        </p:spPr>
        <p:txBody>
          <a:bodyPr>
            <a:normAutofit/>
          </a:bodyPr>
          <a:lstStyle/>
          <a:p>
            <a:pPr algn="just">
              <a:lnSpc>
                <a:spcPct val="150000"/>
              </a:lnSpc>
            </a:pPr>
            <a:r>
              <a:rPr lang="en-US" b="1" i="1" dirty="0" smtClean="0">
                <a:solidFill>
                  <a:schemeClr val="tx1"/>
                </a:solidFill>
              </a:rPr>
              <a:t>Clients’ monies</a:t>
            </a:r>
          </a:p>
          <a:p>
            <a:pPr algn="just">
              <a:lnSpc>
                <a:spcPct val="150000"/>
              </a:lnSpc>
            </a:pPr>
            <a:endParaRPr lang="en-US" sz="1000" b="1" i="1" dirty="0" smtClean="0">
              <a:solidFill>
                <a:schemeClr val="tx1"/>
              </a:solidFill>
            </a:endParaRPr>
          </a:p>
          <a:p>
            <a:pPr algn="just"/>
            <a:r>
              <a:rPr lang="en-JM" b="1" dirty="0" smtClean="0">
                <a:solidFill>
                  <a:schemeClr val="tx1"/>
                </a:solidFill>
              </a:rPr>
              <a:t>270.4 	</a:t>
            </a:r>
            <a:r>
              <a:rPr lang="en-JM" dirty="0" smtClean="0">
                <a:solidFill>
                  <a:schemeClr val="tx1"/>
                </a:solidFill>
              </a:rPr>
              <a:t>A Registrant is strictly accountable for all clients’ 	monies that the Registrant receives.</a:t>
            </a:r>
          </a:p>
          <a:p>
            <a:pPr algn="just"/>
            <a:endParaRPr lang="en-US" dirty="0" smtClean="0">
              <a:solidFill>
                <a:schemeClr val="tx1"/>
              </a:solidFill>
            </a:endParaRPr>
          </a:p>
          <a:p>
            <a:pPr algn="just"/>
            <a:r>
              <a:rPr lang="en-JM" b="1" dirty="0" smtClean="0">
                <a:solidFill>
                  <a:schemeClr val="tx1"/>
                </a:solidFill>
              </a:rPr>
              <a:t>270.5 	</a:t>
            </a:r>
            <a:r>
              <a:rPr lang="en-JM" dirty="0" smtClean="0">
                <a:solidFill>
                  <a:schemeClr val="tx1"/>
                </a:solidFill>
              </a:rPr>
              <a:t>In this section, the term “clients’ monies” includes all 	monies received by a Registrant to be held or disbursed by 	the Registrant on the instructions of the persons from 	whom or on whose behalf they are received and includes 	insolvency monies. </a:t>
            </a:r>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
        <p:nvSpPr>
          <p:cNvPr id="19460" name="AutoShape 4" descr="Image result for client mon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Image result for client mon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4" name="AutoShape 8" descr="Image result for client mon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6" name="AutoShape 10" descr="Image result for client mon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8" name="AutoShape 12" descr="Image result for client mon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72" name="Picture 16" descr="Image result for client monies"/>
          <p:cNvPicPr>
            <a:picLocks noChangeAspect="1" noChangeArrowheads="1"/>
          </p:cNvPicPr>
          <p:nvPr/>
        </p:nvPicPr>
        <p:blipFill>
          <a:blip r:embed="rId3" cstate="print"/>
          <a:srcRect/>
          <a:stretch>
            <a:fillRect/>
          </a:stretch>
        </p:blipFill>
        <p:spPr bwMode="auto">
          <a:xfrm>
            <a:off x="1217612" y="4419600"/>
            <a:ext cx="2590800" cy="1885950"/>
          </a:xfrm>
          <a:prstGeom prst="rect">
            <a:avLst/>
          </a:prstGeom>
          <a:noFill/>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normAutofit/>
          </a:bodyPr>
          <a:lstStyle/>
          <a:p>
            <a:pPr algn="just"/>
            <a:r>
              <a:rPr lang="en-US" b="1" i="1" dirty="0" smtClean="0">
                <a:solidFill>
                  <a:schemeClr val="tx1"/>
                </a:solidFill>
              </a:rPr>
              <a:t>Clients’ accounts</a:t>
            </a:r>
          </a:p>
          <a:p>
            <a:pPr algn="just"/>
            <a:r>
              <a:rPr lang="en-US" sz="1000" b="1" i="1" dirty="0" smtClean="0">
                <a:solidFill>
                  <a:schemeClr val="tx1"/>
                </a:solidFill>
              </a:rPr>
              <a:t> </a:t>
            </a:r>
          </a:p>
          <a:p>
            <a:pPr algn="just"/>
            <a:r>
              <a:rPr lang="en-JM" b="1" dirty="0" smtClean="0">
                <a:solidFill>
                  <a:schemeClr val="tx1"/>
                </a:solidFill>
              </a:rPr>
              <a:t>270.8 	</a:t>
            </a:r>
            <a:r>
              <a:rPr lang="en-JM" dirty="0" smtClean="0">
                <a:solidFill>
                  <a:schemeClr val="tx1"/>
                </a:solidFill>
              </a:rPr>
              <a:t>Clients’ monies shall be paid without delay into a bank 	account, separate from other accounts of the firm.</a:t>
            </a:r>
          </a:p>
          <a:p>
            <a:pPr algn="just"/>
            <a:r>
              <a:rPr lang="en-US" sz="1000" dirty="0" smtClean="0">
                <a:solidFill>
                  <a:schemeClr val="tx1"/>
                </a:solidFill>
              </a:rPr>
              <a:t>.</a:t>
            </a:r>
          </a:p>
          <a:p>
            <a:pPr algn="just"/>
            <a:r>
              <a:rPr lang="en-JM" b="1" dirty="0" smtClean="0">
                <a:solidFill>
                  <a:schemeClr val="tx1"/>
                </a:solidFill>
              </a:rPr>
              <a:t>270.9 	</a:t>
            </a:r>
            <a:r>
              <a:rPr lang="en-JM" dirty="0" smtClean="0">
                <a:solidFill>
                  <a:schemeClr val="tx1"/>
                </a:solidFill>
              </a:rPr>
              <a:t>Such accounts may be either general accounts or 	accounts in the name of the specific client.  All such 	accounts shall include in their title the word “client”.  	Any such bank accounts are referred to herein as “a client 	account”.</a:t>
            </a:r>
          </a:p>
          <a:p>
            <a:pPr algn="just"/>
            <a:endParaRPr lang="en-US" sz="1000" dirty="0" smtClean="0">
              <a:solidFill>
                <a:schemeClr val="tx1"/>
              </a:solidFill>
            </a:endParaRPr>
          </a:p>
          <a:p>
            <a:pPr algn="just"/>
            <a:r>
              <a:rPr lang="en-JM" b="1" dirty="0" smtClean="0">
                <a:solidFill>
                  <a:schemeClr val="tx1"/>
                </a:solidFill>
              </a:rPr>
              <a:t>270.10	</a:t>
            </a:r>
            <a:r>
              <a:rPr lang="en-JM" dirty="0" smtClean="0">
                <a:solidFill>
                  <a:schemeClr val="tx1"/>
                </a:solidFill>
              </a:rPr>
              <a:t>Where it is anticipated that the monies of individual 	clients in excess of J$2 million  will be held by the 	Registrant for more than 30 days, the money shall be paid 	into a separate bank account designated for the purpose 	of holding client funds.  Where required by law or 	practice, e.g. Insolvency, a separate bank account should 	be paid into a second bank account for each client.</a:t>
            </a:r>
          </a:p>
          <a:p>
            <a:pPr algn="just"/>
            <a:endParaRPr lang="en-US" sz="1000" dirty="0" smtClean="0">
              <a:solidFill>
                <a:schemeClr val="tx1"/>
              </a:solidFill>
            </a:endParaRPr>
          </a:p>
          <a:p>
            <a:pPr algn="just"/>
            <a:r>
              <a:rPr lang="en-JM" b="1" dirty="0" smtClean="0">
                <a:solidFill>
                  <a:schemeClr val="tx1"/>
                </a:solidFill>
              </a:rPr>
              <a:t>270.11 </a:t>
            </a:r>
            <a:r>
              <a:rPr lang="en-JM" dirty="0" smtClean="0">
                <a:solidFill>
                  <a:schemeClr val="tx1"/>
                </a:solidFill>
              </a:rPr>
              <a:t>The term “bank” is defined in paragraph 270.31 below.</a:t>
            </a:r>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normAutofit/>
          </a:bodyPr>
          <a:lstStyle/>
          <a:p>
            <a:pPr algn="just"/>
            <a:r>
              <a:rPr lang="en-US" b="1" i="1" dirty="0" smtClean="0">
                <a:solidFill>
                  <a:schemeClr val="tx1"/>
                </a:solidFill>
              </a:rPr>
              <a:t>Opening a client bank account </a:t>
            </a:r>
          </a:p>
          <a:p>
            <a:pPr algn="just"/>
            <a:endParaRPr lang="en-US" b="1" i="1" dirty="0" smtClean="0">
              <a:solidFill>
                <a:schemeClr val="tx1"/>
              </a:solidFill>
            </a:endParaRPr>
          </a:p>
          <a:p>
            <a:pPr algn="just"/>
            <a:r>
              <a:rPr lang="en-JM" b="1" dirty="0" smtClean="0">
                <a:solidFill>
                  <a:schemeClr val="tx1"/>
                </a:solidFill>
              </a:rPr>
              <a:t>270.12 </a:t>
            </a:r>
            <a:r>
              <a:rPr lang="en-JM" dirty="0" smtClean="0">
                <a:solidFill>
                  <a:schemeClr val="tx1"/>
                </a:solidFill>
              </a:rPr>
              <a:t>Whenever a firm opens a client account, it shall give 	written notice in clear terms to the bank concerned as to 	the nature of the account.</a:t>
            </a:r>
          </a:p>
          <a:p>
            <a:pPr algn="just"/>
            <a:endParaRPr lang="en-US" dirty="0" smtClean="0">
              <a:solidFill>
                <a:schemeClr val="tx1"/>
              </a:solidFill>
            </a:endParaRPr>
          </a:p>
          <a:p>
            <a:pPr algn="just"/>
            <a:r>
              <a:rPr lang="en-JM" b="1" dirty="0" smtClean="0">
                <a:solidFill>
                  <a:schemeClr val="tx1"/>
                </a:solidFill>
              </a:rPr>
              <a:t>270.13 </a:t>
            </a:r>
            <a:r>
              <a:rPr lang="en-JM" dirty="0" smtClean="0">
                <a:solidFill>
                  <a:schemeClr val="tx1"/>
                </a:solidFill>
              </a:rPr>
              <a:t>The notice shall require the bank to acknowledge in 	writing that it accepts the terms of the notice.</a:t>
            </a:r>
            <a:endParaRPr lang="en-US" dirty="0" smtClean="0">
              <a:solidFill>
                <a:schemeClr val="tx1"/>
              </a:solidFill>
            </a:endParaRPr>
          </a:p>
          <a:p>
            <a:pPr>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pic>
        <p:nvPicPr>
          <p:cNvPr id="17410" name="Picture 2" descr="Image result for opening a bank account in jamaica"/>
          <p:cNvPicPr>
            <a:picLocks noChangeAspect="1" noChangeArrowheads="1"/>
          </p:cNvPicPr>
          <p:nvPr/>
        </p:nvPicPr>
        <p:blipFill>
          <a:blip r:embed="rId3" cstate="print"/>
          <a:srcRect/>
          <a:stretch>
            <a:fillRect/>
          </a:stretch>
        </p:blipFill>
        <p:spPr bwMode="auto">
          <a:xfrm>
            <a:off x="1141412" y="3886200"/>
            <a:ext cx="3886200" cy="2514600"/>
          </a:xfrm>
          <a:prstGeom prst="rect">
            <a:avLst/>
          </a:prstGeom>
          <a:noFill/>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6612" y="228600"/>
            <a:ext cx="8229600" cy="1066800"/>
          </a:xfrm>
        </p:spPr>
        <p:txBody>
          <a:bodyPr/>
          <a:lstStyle/>
          <a:p>
            <a:r>
              <a:rPr lang="en-US" dirty="0" smtClean="0">
                <a:latin typeface="Garamond" pitchFamily="18" charset="0"/>
              </a:rPr>
              <a:t>TOPICS</a:t>
            </a:r>
            <a:endParaRPr lang="en-US"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lstStyle/>
          <a:p>
            <a:pPr algn="just"/>
            <a:endParaRPr lang="en-JM" b="1" dirty="0" smtClean="0">
              <a:solidFill>
                <a:schemeClr val="tx1"/>
              </a:solidFill>
            </a:endParaRPr>
          </a:p>
          <a:p>
            <a:pPr algn="just"/>
            <a:r>
              <a:rPr lang="en-JM" b="1" dirty="0" smtClean="0">
                <a:solidFill>
                  <a:schemeClr val="tx1"/>
                </a:solidFill>
              </a:rPr>
              <a:t>240-	</a:t>
            </a:r>
            <a:r>
              <a:rPr lang="en-JM" b="1" dirty="0" smtClean="0">
                <a:solidFill>
                  <a:schemeClr val="tx1"/>
                </a:solidFill>
                <a:latin typeface="Garamond" pitchFamily="18" charset="0"/>
              </a:rPr>
              <a:t>Fees &amp; Other Types of Remuneration</a:t>
            </a:r>
          </a:p>
          <a:p>
            <a:pPr algn="just"/>
            <a:endParaRPr lang="en-JM" b="1" dirty="0" smtClean="0">
              <a:solidFill>
                <a:schemeClr val="tx1"/>
              </a:solidFill>
              <a:latin typeface="Garamond" pitchFamily="18" charset="0"/>
            </a:endParaRPr>
          </a:p>
          <a:p>
            <a:pPr algn="just"/>
            <a:r>
              <a:rPr lang="en-JM" b="1" dirty="0" smtClean="0">
                <a:solidFill>
                  <a:schemeClr val="tx1"/>
                </a:solidFill>
              </a:rPr>
              <a:t>250-	</a:t>
            </a:r>
            <a:r>
              <a:rPr lang="en-JM" b="1" dirty="0" smtClean="0">
                <a:solidFill>
                  <a:schemeClr val="tx1"/>
                </a:solidFill>
                <a:latin typeface="Garamond" pitchFamily="18" charset="0"/>
              </a:rPr>
              <a:t>PROMOTIONAL MATERIAL &amp; ACTIVITIES</a:t>
            </a:r>
          </a:p>
          <a:p>
            <a:pPr algn="just"/>
            <a:endParaRPr lang="en-JM" b="1" dirty="0" smtClean="0">
              <a:solidFill>
                <a:schemeClr val="tx1"/>
              </a:solidFill>
              <a:latin typeface="Garamond" pitchFamily="18" charset="0"/>
            </a:endParaRPr>
          </a:p>
          <a:p>
            <a:pPr algn="just"/>
            <a:r>
              <a:rPr lang="en-JM" b="1" dirty="0" smtClean="0">
                <a:solidFill>
                  <a:schemeClr val="tx1"/>
                </a:solidFill>
              </a:rPr>
              <a:t>260-</a:t>
            </a:r>
            <a:r>
              <a:rPr lang="en-JM" b="1" dirty="0" smtClean="0">
                <a:solidFill>
                  <a:schemeClr val="tx1"/>
                </a:solidFill>
                <a:latin typeface="Garamond" pitchFamily="18" charset="0"/>
              </a:rPr>
              <a:t>	GIFTS AND HOSPITALITY</a:t>
            </a:r>
          </a:p>
          <a:p>
            <a:pPr algn="just"/>
            <a:endParaRPr lang="en-JM" b="1" dirty="0" smtClean="0">
              <a:solidFill>
                <a:schemeClr val="tx1"/>
              </a:solidFill>
              <a:latin typeface="Garamond" pitchFamily="18" charset="0"/>
            </a:endParaRPr>
          </a:p>
          <a:p>
            <a:pPr algn="just"/>
            <a:r>
              <a:rPr lang="en-JM" b="1" dirty="0" smtClean="0">
                <a:solidFill>
                  <a:schemeClr val="tx1"/>
                </a:solidFill>
              </a:rPr>
              <a:t>270-</a:t>
            </a:r>
            <a:r>
              <a:rPr lang="en-JM" b="1" dirty="0" smtClean="0">
                <a:solidFill>
                  <a:schemeClr val="tx1"/>
                </a:solidFill>
                <a:latin typeface="Garamond" pitchFamily="18" charset="0"/>
              </a:rPr>
              <a:t>	CUSTODY OF CLIENT ASSETS</a:t>
            </a:r>
          </a:p>
          <a:p>
            <a:pPr algn="just"/>
            <a:endParaRPr lang="en-JM" b="1" dirty="0" smtClean="0">
              <a:solidFill>
                <a:schemeClr val="tx1"/>
              </a:solidFill>
              <a:latin typeface="Garamond" pitchFamily="18" charset="0"/>
            </a:endParaRPr>
          </a:p>
          <a:p>
            <a:pPr algn="just"/>
            <a:r>
              <a:rPr lang="en-JM" b="1" dirty="0" smtClean="0">
                <a:solidFill>
                  <a:schemeClr val="tx1"/>
                </a:solidFill>
              </a:rPr>
              <a:t>280-	</a:t>
            </a:r>
            <a:r>
              <a:rPr lang="en-JM" b="1" dirty="0" smtClean="0">
                <a:solidFill>
                  <a:schemeClr val="tx1"/>
                </a:solidFill>
                <a:latin typeface="Garamond" pitchFamily="18" charset="0"/>
              </a:rPr>
              <a:t>OBJECTIVITY – ALL SERVICES</a:t>
            </a:r>
            <a:endParaRPr lang="it-IT" b="1" dirty="0">
              <a:solidFill>
                <a:schemeClr val="tx1"/>
              </a:solidFill>
              <a:latin typeface="Garamond"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p:transition spd="med">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066800"/>
            <a:ext cx="10287000" cy="5562600"/>
          </a:xfrm>
        </p:spPr>
        <p:txBody>
          <a:bodyPr>
            <a:normAutofit/>
          </a:bodyPr>
          <a:lstStyle/>
          <a:p>
            <a:pPr algn="just"/>
            <a:r>
              <a:rPr lang="en-US" b="1" i="1" dirty="0" smtClean="0">
                <a:solidFill>
                  <a:schemeClr val="tx1"/>
                </a:solidFill>
              </a:rPr>
              <a:t>Payments into a client bank account</a:t>
            </a:r>
          </a:p>
          <a:p>
            <a:pPr algn="just"/>
            <a:endParaRPr lang="en-US" sz="1500" b="1" i="1" dirty="0" smtClean="0">
              <a:solidFill>
                <a:schemeClr val="tx1"/>
              </a:solidFill>
            </a:endParaRPr>
          </a:p>
          <a:p>
            <a:pPr algn="just"/>
            <a:r>
              <a:rPr lang="en-JM" b="1" dirty="0" smtClean="0">
                <a:solidFill>
                  <a:schemeClr val="tx1"/>
                </a:solidFill>
              </a:rPr>
              <a:t>270.14	</a:t>
            </a:r>
            <a:r>
              <a:rPr lang="en-JM" dirty="0" smtClean="0">
                <a:solidFill>
                  <a:schemeClr val="tx1"/>
                </a:solidFill>
              </a:rPr>
              <a:t>Where a firm receives funds that include both clients’ 	monies and other monies, it shall pay them into a client 	account.</a:t>
            </a:r>
          </a:p>
          <a:p>
            <a:pPr algn="just"/>
            <a:endParaRPr lang="en-US" sz="1500" dirty="0" smtClean="0">
              <a:solidFill>
                <a:schemeClr val="tx1"/>
              </a:solidFill>
            </a:endParaRPr>
          </a:p>
          <a:p>
            <a:pPr algn="just"/>
            <a:r>
              <a:rPr lang="en-JM" b="1" dirty="0" smtClean="0">
                <a:solidFill>
                  <a:schemeClr val="tx1"/>
                </a:solidFill>
              </a:rPr>
              <a:t>270.15 </a:t>
            </a:r>
            <a:r>
              <a:rPr lang="en-JM" dirty="0" smtClean="0">
                <a:solidFill>
                  <a:schemeClr val="tx1"/>
                </a:solidFill>
              </a:rPr>
              <a:t>Once monies have been received into such a client account, 	the firm shall withdraw from that account such part of 	the sum received as can properly be transferred to an 	office account in accordance with the guidance set out in 	paragraphs </a:t>
            </a:r>
            <a:r>
              <a:rPr lang="en-JM" b="1" i="1" dirty="0" smtClean="0">
                <a:solidFill>
                  <a:schemeClr val="tx1"/>
                </a:solidFill>
              </a:rPr>
              <a:t>270.17 to 270.18 below</a:t>
            </a:r>
            <a:r>
              <a:rPr lang="en-JM" dirty="0" smtClean="0">
                <a:solidFill>
                  <a:schemeClr val="tx1"/>
                </a:solidFill>
              </a:rPr>
              <a:t>.</a:t>
            </a:r>
          </a:p>
          <a:p>
            <a:pPr algn="just"/>
            <a:endParaRPr lang="en-US" sz="1500" dirty="0" smtClean="0">
              <a:solidFill>
                <a:schemeClr val="tx1"/>
              </a:solidFill>
            </a:endParaRPr>
          </a:p>
          <a:p>
            <a:pPr algn="just"/>
            <a:r>
              <a:rPr lang="en-JM" b="1" dirty="0" smtClean="0">
                <a:solidFill>
                  <a:schemeClr val="tx1"/>
                </a:solidFill>
              </a:rPr>
              <a:t>270.16	</a:t>
            </a:r>
            <a:r>
              <a:rPr lang="en-JM" dirty="0" smtClean="0">
                <a:solidFill>
                  <a:schemeClr val="tx1"/>
                </a:solidFill>
              </a:rPr>
              <a:t>Save as referred to in paragraph 270.15 above, no monies 	other than clients’ monies shall be paid into a client 	account.</a:t>
            </a:r>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
        <p:nvSpPr>
          <p:cNvPr id="16388" name="AutoShape 4" descr="Image result for deposit slip jamaic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Image result for deposit slip jamaic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2" name="AutoShape 8" descr="Image result for deposit slip jamaic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4" name="AutoShape 10" descr="Image result for deposit slip jamaic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6" name="Picture 12" descr="Image result for deposit slip jamaican"/>
          <p:cNvPicPr>
            <a:picLocks noChangeAspect="1" noChangeArrowheads="1"/>
          </p:cNvPicPr>
          <p:nvPr/>
        </p:nvPicPr>
        <p:blipFill>
          <a:blip r:embed="rId3" cstate="print"/>
          <a:srcRect/>
          <a:stretch>
            <a:fillRect/>
          </a:stretch>
        </p:blipFill>
        <p:spPr bwMode="auto">
          <a:xfrm>
            <a:off x="2817812" y="4953000"/>
            <a:ext cx="5181600" cy="1752600"/>
          </a:xfrm>
          <a:prstGeom prst="rect">
            <a:avLst/>
          </a:prstGeom>
          <a:noFill/>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normAutofit lnSpcReduction="10000"/>
          </a:bodyPr>
          <a:lstStyle/>
          <a:p>
            <a:pPr algn="just"/>
            <a:r>
              <a:rPr lang="en-US" b="1" i="1" dirty="0" smtClean="0">
                <a:solidFill>
                  <a:schemeClr val="tx1"/>
                </a:solidFill>
              </a:rPr>
              <a:t>Withdrawals from a client bank account</a:t>
            </a:r>
          </a:p>
          <a:p>
            <a:pPr algn="just"/>
            <a:endParaRPr lang="en-US" sz="1000" b="1" i="1" dirty="0" smtClean="0">
              <a:solidFill>
                <a:schemeClr val="tx1"/>
              </a:solidFill>
            </a:endParaRPr>
          </a:p>
          <a:p>
            <a:pPr algn="just"/>
            <a:r>
              <a:rPr lang="en-JM" b="1" dirty="0" smtClean="0">
                <a:solidFill>
                  <a:schemeClr val="tx1"/>
                </a:solidFill>
              </a:rPr>
              <a:t>270.17	</a:t>
            </a:r>
            <a:r>
              <a:rPr lang="en-JM" dirty="0" smtClean="0">
                <a:solidFill>
                  <a:schemeClr val="tx1"/>
                </a:solidFill>
              </a:rPr>
              <a:t>The following may be withdrawn from a client bank 	account, provided that the sums withdrawn shall not 	exceed the total of the monies held for the time being in 	the account of the client concerned:</a:t>
            </a:r>
          </a:p>
          <a:p>
            <a:pPr algn="just"/>
            <a:endParaRPr lang="en-US" sz="1500" dirty="0" smtClean="0">
              <a:solidFill>
                <a:schemeClr val="tx1"/>
              </a:solidFill>
            </a:endParaRPr>
          </a:p>
          <a:p>
            <a:pPr algn="just"/>
            <a:r>
              <a:rPr lang="en-JM" dirty="0" smtClean="0">
                <a:solidFill>
                  <a:schemeClr val="tx1"/>
                </a:solidFill>
              </a:rPr>
              <a:t>	(a)	monies properly required for a payment to or on 			behalf of a client;</a:t>
            </a:r>
          </a:p>
          <a:p>
            <a:pPr algn="just"/>
            <a:endParaRPr lang="en-US" sz="1500" dirty="0" smtClean="0">
              <a:solidFill>
                <a:schemeClr val="tx1"/>
              </a:solidFill>
            </a:endParaRPr>
          </a:p>
          <a:p>
            <a:pPr algn="just"/>
            <a:r>
              <a:rPr lang="en-JM" dirty="0" smtClean="0">
                <a:solidFill>
                  <a:schemeClr val="tx1"/>
                </a:solidFill>
              </a:rPr>
              <a:t>	(b)	monies properly required for or towards payment of 		debts due to the firm from a client, otherwise than in 		respect of fees or commissions earned by the firm;</a:t>
            </a:r>
          </a:p>
          <a:p>
            <a:pPr algn="just"/>
            <a:endParaRPr lang="en-US" sz="1500" dirty="0" smtClean="0">
              <a:solidFill>
                <a:schemeClr val="tx1"/>
              </a:solidFill>
            </a:endParaRPr>
          </a:p>
          <a:p>
            <a:pPr algn="just"/>
            <a:r>
              <a:rPr lang="en-JM" dirty="0" smtClean="0">
                <a:solidFill>
                  <a:schemeClr val="tx1"/>
                </a:solidFill>
              </a:rPr>
              <a:t>	(c)	monies properly required for or towards payment of 		fees or commissions payable to the firm by a client 			for work properly carried out by the firm;</a:t>
            </a:r>
          </a:p>
          <a:p>
            <a:pPr algn="just"/>
            <a:endParaRPr lang="en-US" sz="1500" dirty="0" smtClean="0">
              <a:solidFill>
                <a:schemeClr val="tx1"/>
              </a:solidFill>
            </a:endParaRPr>
          </a:p>
          <a:p>
            <a:pPr algn="just"/>
            <a:r>
              <a:rPr lang="en-JM" dirty="0" smtClean="0">
                <a:solidFill>
                  <a:schemeClr val="tx1"/>
                </a:solidFill>
              </a:rPr>
              <a:t>		All monies drawn must be supported by writing on a </a:t>
            </a:r>
          </a:p>
          <a:p>
            <a:pPr algn="just"/>
            <a:r>
              <a:rPr lang="en-JM" dirty="0" smtClean="0">
                <a:solidFill>
                  <a:schemeClr val="tx1"/>
                </a:solidFill>
              </a:rPr>
              <a:t>		client’s authority or in conformity with any 				contract between the firm and a client.</a:t>
            </a:r>
            <a:endParaRPr lang="en-US" dirty="0" smtClean="0">
              <a:solidFill>
                <a:schemeClr val="tx1"/>
              </a:solidFill>
            </a:endParaRPr>
          </a:p>
          <a:p>
            <a:pPr algn="just">
              <a:lnSpc>
                <a:spcPct val="150000"/>
              </a:lnSpc>
            </a:pPr>
            <a:endParaRPr lang="en-US" sz="1500"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79412" y="1219200"/>
            <a:ext cx="10287000" cy="5410200"/>
          </a:xfrm>
        </p:spPr>
        <p:txBody>
          <a:bodyPr>
            <a:normAutofit/>
          </a:bodyPr>
          <a:lstStyle/>
          <a:p>
            <a:pPr algn="just"/>
            <a:r>
              <a:rPr lang="en-JM" b="1" dirty="0" smtClean="0">
                <a:solidFill>
                  <a:schemeClr val="tx1"/>
                </a:solidFill>
              </a:rPr>
              <a:t>270.18	</a:t>
            </a:r>
            <a:r>
              <a:rPr lang="en-JM" dirty="0" smtClean="0">
                <a:solidFill>
                  <a:schemeClr val="tx1"/>
                </a:solidFill>
              </a:rPr>
              <a:t>Monies shall not be withdrawn from a client bank account 	for or towards payment of fees or commissions payable 	under paragraph 270.17 above unless:</a:t>
            </a:r>
          </a:p>
          <a:p>
            <a:pPr algn="just"/>
            <a:endParaRPr lang="en-US" sz="1000" dirty="0" smtClean="0">
              <a:solidFill>
                <a:schemeClr val="tx1"/>
              </a:solidFill>
            </a:endParaRPr>
          </a:p>
          <a:p>
            <a:pPr algn="just"/>
            <a:r>
              <a:rPr lang="en-JM" dirty="0" smtClean="0">
                <a:solidFill>
                  <a:schemeClr val="tx1"/>
                </a:solidFill>
              </a:rPr>
              <a:t>	(a)	the client has been notified in writing that monies 			held or received on the client’s behalf will be 				applied against those fees or commissions, and the 			client has not disagreed; and</a:t>
            </a:r>
          </a:p>
          <a:p>
            <a:pPr algn="just"/>
            <a:endParaRPr lang="en-US" sz="1000" dirty="0" smtClean="0">
              <a:solidFill>
                <a:schemeClr val="tx1"/>
              </a:solidFill>
            </a:endParaRPr>
          </a:p>
          <a:p>
            <a:pPr algn="just"/>
            <a:r>
              <a:rPr lang="en-JM" dirty="0" smtClean="0">
                <a:solidFill>
                  <a:schemeClr val="tx1"/>
                </a:solidFill>
              </a:rPr>
              <a:t>	(b)	a principal of the firm has expressly authorized the 			withdrawal; and</a:t>
            </a:r>
          </a:p>
          <a:p>
            <a:pPr algn="just"/>
            <a:endParaRPr lang="en-US" sz="1000" dirty="0" smtClean="0">
              <a:solidFill>
                <a:schemeClr val="tx1"/>
              </a:solidFill>
            </a:endParaRPr>
          </a:p>
          <a:p>
            <a:pPr algn="just"/>
            <a:r>
              <a:rPr lang="en-JM" dirty="0" smtClean="0">
                <a:solidFill>
                  <a:schemeClr val="tx1"/>
                </a:solidFill>
              </a:rPr>
              <a:t>	(c)	either:</a:t>
            </a:r>
            <a:endParaRPr lang="en-US" dirty="0" smtClean="0">
              <a:solidFill>
                <a:schemeClr val="tx1"/>
              </a:solidFill>
            </a:endParaRPr>
          </a:p>
          <a:p>
            <a:pPr algn="just"/>
            <a:r>
              <a:rPr lang="en-JM" dirty="0" smtClean="0">
                <a:solidFill>
                  <a:schemeClr val="tx1"/>
                </a:solidFill>
              </a:rPr>
              <a:t>		(</a:t>
            </a:r>
            <a:r>
              <a:rPr lang="en-JM" dirty="0" err="1" smtClean="0">
                <a:solidFill>
                  <a:schemeClr val="tx1"/>
                </a:solidFill>
              </a:rPr>
              <a:t>i</a:t>
            </a:r>
            <a:r>
              <a:rPr lang="en-JM" dirty="0" smtClean="0">
                <a:solidFill>
                  <a:schemeClr val="tx1"/>
                </a:solidFill>
              </a:rPr>
              <a:t>)	30 days have elapsed since the date of delivery 				of the client of the notification; or</a:t>
            </a:r>
          </a:p>
          <a:p>
            <a:pPr algn="just"/>
            <a:endParaRPr lang="en-US" sz="1000" dirty="0" smtClean="0">
              <a:solidFill>
                <a:schemeClr val="tx1"/>
              </a:solidFill>
            </a:endParaRPr>
          </a:p>
          <a:p>
            <a:pPr algn="just"/>
            <a:r>
              <a:rPr lang="en-JM" dirty="0" smtClean="0">
                <a:solidFill>
                  <a:schemeClr val="tx1"/>
                </a:solidFill>
              </a:rPr>
              <a:t>		(ii)	the precise amount to be withdrawn has been 				agreed with the client in writing or has been 				finally determined by a court or arbitrator.</a:t>
            </a:r>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normAutofit/>
          </a:bodyPr>
          <a:lstStyle/>
          <a:p>
            <a:pPr algn="just">
              <a:lnSpc>
                <a:spcPct val="110000"/>
              </a:lnSpc>
            </a:pPr>
            <a:r>
              <a:rPr lang="en-JM" b="1" dirty="0" smtClean="0">
                <a:solidFill>
                  <a:schemeClr val="tx1"/>
                </a:solidFill>
              </a:rPr>
              <a:t>270.19	</a:t>
            </a:r>
            <a:r>
              <a:rPr lang="en-JM" dirty="0" smtClean="0">
                <a:solidFill>
                  <a:schemeClr val="tx1"/>
                </a:solidFill>
              </a:rPr>
              <a:t>A firm shall be careful to differentiate, both in its 	records and, where appropriate, in its use of client 	accounts, between monies held on behalf of clients in 	their 	personal capacity and those, with the knowledge of 	the 	firm, held on behalf of those same clients as 	trustees 	for 	others.  A separate client account shall 	be opened to 	receive the trust monies of each separate 	trust.</a:t>
            </a:r>
          </a:p>
          <a:p>
            <a:pPr algn="just">
              <a:lnSpc>
                <a:spcPct val="110000"/>
              </a:lnSpc>
            </a:pPr>
            <a:endParaRPr lang="en-JM" dirty="0" smtClean="0">
              <a:solidFill>
                <a:schemeClr val="tx1"/>
              </a:solidFill>
            </a:endParaRPr>
          </a:p>
          <a:p>
            <a:pPr algn="just">
              <a:lnSpc>
                <a:spcPct val="100000"/>
              </a:lnSpc>
            </a:pPr>
            <a:r>
              <a:rPr lang="en-JM" b="1" dirty="0" smtClean="0">
                <a:solidFill>
                  <a:schemeClr val="tx1"/>
                </a:solidFill>
              </a:rPr>
              <a:t>270.20	</a:t>
            </a:r>
            <a:r>
              <a:rPr lang="en-JM" dirty="0" smtClean="0">
                <a:solidFill>
                  <a:schemeClr val="tx1"/>
                </a:solidFill>
              </a:rPr>
              <a:t>Bank charges for maintaining client accounts shall be paid 	out of the firm’s own account and not from any client 	account. However the firm may cover such charges as an 	expense in undertaking the assignment on behalf of the 	client.</a:t>
            </a:r>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normAutofit/>
          </a:bodyPr>
          <a:lstStyle/>
          <a:p>
            <a:pPr algn="just"/>
            <a:r>
              <a:rPr lang="en-US" b="1" i="1" dirty="0" smtClean="0">
                <a:solidFill>
                  <a:schemeClr val="tx1"/>
                </a:solidFill>
              </a:rPr>
              <a:t>Fees paid in advance</a:t>
            </a:r>
          </a:p>
          <a:p>
            <a:pPr algn="just"/>
            <a:endParaRPr lang="en-US" b="1" i="1" dirty="0" smtClean="0">
              <a:solidFill>
                <a:schemeClr val="tx1"/>
              </a:solidFill>
            </a:endParaRPr>
          </a:p>
          <a:p>
            <a:pPr algn="just"/>
            <a:r>
              <a:rPr lang="en-JM" b="1" dirty="0" smtClean="0">
                <a:solidFill>
                  <a:schemeClr val="tx1"/>
                </a:solidFill>
              </a:rPr>
              <a:t>270.21	</a:t>
            </a:r>
            <a:r>
              <a:rPr lang="en-JM" dirty="0" smtClean="0">
                <a:solidFill>
                  <a:schemeClr val="tx1"/>
                </a:solidFill>
              </a:rPr>
              <a:t>Fees paid by clients in advance for professional work 	agreed to be performed and clearly identifiable as such 	shall not be regarded as clients’ monies for the purposes 	of this Code.</a:t>
            </a:r>
          </a:p>
          <a:p>
            <a:pPr algn="just"/>
            <a:endParaRPr lang="en-US" dirty="0" smtClean="0">
              <a:solidFill>
                <a:schemeClr val="tx1"/>
              </a:solidFill>
            </a:endParaRPr>
          </a:p>
          <a:p>
            <a:pPr algn="just"/>
            <a:r>
              <a:rPr lang="en-JM" b="1" dirty="0" smtClean="0">
                <a:solidFill>
                  <a:schemeClr val="tx1"/>
                </a:solidFill>
              </a:rPr>
              <a:t>270.22	</a:t>
            </a:r>
            <a:r>
              <a:rPr lang="en-JM" dirty="0" smtClean="0">
                <a:solidFill>
                  <a:schemeClr val="tx1"/>
                </a:solidFill>
              </a:rPr>
              <a:t>Registrants are reminded that, where professional work 	paid for in advance is not carried out, fees advanced by the 	client shall be returned to him/her.  A Registrant shall 	ensure that sufficient financial resources to meet any 	such repayment are available.</a:t>
            </a:r>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normAutofit/>
          </a:bodyPr>
          <a:lstStyle/>
          <a:p>
            <a:pPr algn="just"/>
            <a:r>
              <a:rPr lang="en-US" b="1" i="1" dirty="0" smtClean="0">
                <a:solidFill>
                  <a:schemeClr val="tx1"/>
                </a:solidFill>
              </a:rPr>
              <a:t>Interest payable on client account monies</a:t>
            </a:r>
          </a:p>
          <a:p>
            <a:pPr algn="just"/>
            <a:endParaRPr lang="en-US" b="1" i="1" dirty="0" smtClean="0">
              <a:solidFill>
                <a:schemeClr val="tx1"/>
              </a:solidFill>
            </a:endParaRPr>
          </a:p>
          <a:p>
            <a:pPr algn="just"/>
            <a:r>
              <a:rPr lang="en-JM" b="1" dirty="0" smtClean="0">
                <a:solidFill>
                  <a:schemeClr val="tx1"/>
                </a:solidFill>
              </a:rPr>
              <a:t>270.23	</a:t>
            </a:r>
            <a:r>
              <a:rPr lang="en-JM" dirty="0" smtClean="0">
                <a:solidFill>
                  <a:schemeClr val="tx1"/>
                </a:solidFill>
              </a:rPr>
              <a:t>Subject to paragraph 270.24 below, in respect of all monies 	held by a firm on behalf of clients, the firm shall pay 	clients interest of not less than the lowest rate offered 	by the firm’s bank on deposits for the period that the 	funds are held on behalf of the client.</a:t>
            </a:r>
          </a:p>
          <a:p>
            <a:pPr algn="just"/>
            <a:endParaRPr lang="en-US" dirty="0" smtClean="0">
              <a:solidFill>
                <a:schemeClr val="tx1"/>
              </a:solidFill>
            </a:endParaRPr>
          </a:p>
          <a:p>
            <a:pPr algn="just"/>
            <a:r>
              <a:rPr lang="en-JM" b="1" dirty="0" smtClean="0">
                <a:solidFill>
                  <a:schemeClr val="tx1"/>
                </a:solidFill>
              </a:rPr>
              <a:t>270.24	</a:t>
            </a:r>
            <a:r>
              <a:rPr lang="en-JM" dirty="0" smtClean="0">
                <a:solidFill>
                  <a:schemeClr val="tx1"/>
                </a:solidFill>
              </a:rPr>
              <a:t>The obligation in paragraph 270.23 e may be over-ridden by 	express written agreement between the Registrant and a 	client.  For instance, clients could agree to forgo sums of 	interest less than, agreed amounts, or a funds held on the 	clients’ behalf for periods of less than (say) one month</a:t>
            </a:r>
            <a:r>
              <a:rPr lang="en-JM" i="1" dirty="0" smtClean="0">
                <a:solidFill>
                  <a:schemeClr val="tx1"/>
                </a:solidFill>
              </a:rPr>
              <a:t>.</a:t>
            </a:r>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normAutofit/>
          </a:bodyPr>
          <a:lstStyle/>
          <a:p>
            <a:pPr algn="just"/>
            <a:r>
              <a:rPr lang="en-US" b="1" i="1" dirty="0" smtClean="0">
                <a:solidFill>
                  <a:schemeClr val="tx1"/>
                </a:solidFill>
              </a:rPr>
              <a:t>Interest payable on client account monies</a:t>
            </a:r>
          </a:p>
          <a:p>
            <a:pPr algn="just"/>
            <a:endParaRPr lang="en-US" sz="1000" b="1" i="1" dirty="0" smtClean="0">
              <a:solidFill>
                <a:schemeClr val="tx1"/>
              </a:solidFill>
            </a:endParaRPr>
          </a:p>
          <a:p>
            <a:pPr algn="just"/>
            <a:r>
              <a:rPr lang="en-JM" b="1" dirty="0" smtClean="0">
                <a:solidFill>
                  <a:schemeClr val="tx1"/>
                </a:solidFill>
              </a:rPr>
              <a:t>270.23 </a:t>
            </a:r>
            <a:r>
              <a:rPr lang="en-JM" dirty="0" smtClean="0">
                <a:solidFill>
                  <a:schemeClr val="tx1"/>
                </a:solidFill>
              </a:rPr>
              <a:t>Subject to paragraph 270.24 below, in respect of all monies 	held by a firm on behalf of clients, the firm shall pay 	clients interest of not less than the lowest rate offered 	by the firm’s bank on deposits for the period that the 	funds are held on behalf of the client.</a:t>
            </a:r>
          </a:p>
          <a:p>
            <a:pPr algn="just"/>
            <a:endParaRPr lang="en-US" sz="1000" dirty="0" smtClean="0">
              <a:solidFill>
                <a:schemeClr val="tx1"/>
              </a:solidFill>
            </a:endParaRPr>
          </a:p>
          <a:p>
            <a:pPr algn="just"/>
            <a:r>
              <a:rPr lang="en-JM" b="1" dirty="0" smtClean="0">
                <a:solidFill>
                  <a:schemeClr val="tx1"/>
                </a:solidFill>
              </a:rPr>
              <a:t>270.24 </a:t>
            </a:r>
            <a:r>
              <a:rPr lang="en-JM" dirty="0" smtClean="0">
                <a:solidFill>
                  <a:schemeClr val="tx1"/>
                </a:solidFill>
              </a:rPr>
              <a:t>The obligation in paragraph 270.23 e may be over-ridden by 	express written agreement between the Registrant and a 	client.  For instance, clients could agree to forgo sums of 	interest less than, agreed amounts, or a funds held on the 	clients’ behalf for periods of less than (say) one month</a:t>
            </a:r>
            <a:r>
              <a:rPr lang="en-JM" i="1" dirty="0" smtClean="0">
                <a:solidFill>
                  <a:schemeClr val="tx1"/>
                </a:solidFill>
              </a:rPr>
              <a:t>.</a:t>
            </a:r>
          </a:p>
          <a:p>
            <a:pPr algn="just"/>
            <a:endParaRPr lang="en-JM" sz="1000" i="1" dirty="0" smtClean="0">
              <a:solidFill>
                <a:schemeClr val="tx1"/>
              </a:solidFill>
            </a:endParaRPr>
          </a:p>
          <a:p>
            <a:pPr algn="just"/>
            <a:r>
              <a:rPr lang="en-US" b="1" i="1" dirty="0" smtClean="0">
                <a:solidFill>
                  <a:schemeClr val="tx1"/>
                </a:solidFill>
              </a:rPr>
              <a:t>Monies held by the firm as stakeholder</a:t>
            </a:r>
          </a:p>
          <a:p>
            <a:pPr algn="just"/>
            <a:endParaRPr lang="en-US" sz="1000" b="1" i="1" dirty="0" smtClean="0">
              <a:solidFill>
                <a:schemeClr val="tx1"/>
              </a:solidFill>
            </a:endParaRPr>
          </a:p>
          <a:p>
            <a:pPr algn="just"/>
            <a:r>
              <a:rPr lang="en-JM" b="1" dirty="0" smtClean="0">
                <a:solidFill>
                  <a:schemeClr val="tx1"/>
                </a:solidFill>
              </a:rPr>
              <a:t>270.26 </a:t>
            </a:r>
            <a:r>
              <a:rPr lang="en-JM" dirty="0" smtClean="0">
                <a:solidFill>
                  <a:schemeClr val="tx1"/>
                </a:solidFill>
              </a:rPr>
              <a:t>Monies held by a Registrant as stakeholder shall be 	regarded as clients’ monies and shall be paid into separate 	bank account maintained for the purpose or into a client 	bank account.</a:t>
            </a:r>
            <a:endParaRPr lang="en-US" dirty="0" smtClean="0">
              <a:solidFill>
                <a:schemeClr val="tx1"/>
              </a:solidFill>
            </a:endParaRPr>
          </a:p>
          <a:p>
            <a:pPr algn="just"/>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normAutofit/>
          </a:bodyPr>
          <a:lstStyle/>
          <a:p>
            <a:pPr algn="just"/>
            <a:r>
              <a:rPr lang="en-US" b="1" i="1" dirty="0" smtClean="0">
                <a:solidFill>
                  <a:schemeClr val="tx1"/>
                </a:solidFill>
              </a:rPr>
              <a:t>Maintaining records</a:t>
            </a:r>
          </a:p>
          <a:p>
            <a:pPr algn="just"/>
            <a:endParaRPr lang="en-US" b="1" i="1" dirty="0" smtClean="0">
              <a:solidFill>
                <a:schemeClr val="tx1"/>
              </a:solidFill>
            </a:endParaRPr>
          </a:p>
          <a:p>
            <a:pPr algn="just"/>
            <a:r>
              <a:rPr lang="en-JM" b="1" dirty="0" smtClean="0">
                <a:solidFill>
                  <a:schemeClr val="tx1"/>
                </a:solidFill>
              </a:rPr>
              <a:t>270.27	</a:t>
            </a:r>
            <a:r>
              <a:rPr lang="en-JM" dirty="0" smtClean="0">
                <a:solidFill>
                  <a:schemeClr val="tx1"/>
                </a:solidFill>
              </a:rPr>
              <a:t>A firm shall at all times maintain accurate records and 	controls (e.g. by way of reconciliations) so as to show 	clearly the monies it has received, held, and paid on 	account of their clients, and the details of any other 	monies dealt with by them through a client account, 	clearly distinguishing the monies of clients from the 	firm’s own monies.</a:t>
            </a:r>
          </a:p>
          <a:p>
            <a:pPr algn="just"/>
            <a:endParaRPr lang="en-US" sz="1000" dirty="0" smtClean="0">
              <a:solidFill>
                <a:schemeClr val="tx1"/>
              </a:solidFill>
            </a:endParaRPr>
          </a:p>
          <a:p>
            <a:pPr algn="just"/>
            <a:r>
              <a:rPr lang="en-JM" b="1" dirty="0" smtClean="0">
                <a:solidFill>
                  <a:schemeClr val="tx1"/>
                </a:solidFill>
              </a:rPr>
              <a:t>270.28	</a:t>
            </a:r>
            <a:r>
              <a:rPr lang="en-JM" dirty="0" smtClean="0">
                <a:solidFill>
                  <a:schemeClr val="tx1"/>
                </a:solidFill>
              </a:rPr>
              <a:t>A Registrant shall maintain such records for a period of 	not less than six years from the date of the last 	transaction recorded.</a:t>
            </a:r>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CUSTODY OF CLIENT ASSETS</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normAutofit fontScale="92500" lnSpcReduction="10000"/>
          </a:bodyPr>
          <a:lstStyle/>
          <a:p>
            <a:pPr algn="just"/>
            <a:r>
              <a:rPr lang="en-US" b="1" i="1" dirty="0" smtClean="0">
                <a:solidFill>
                  <a:schemeClr val="tx1"/>
                </a:solidFill>
              </a:rPr>
              <a:t>Fees and fee disputes</a:t>
            </a:r>
          </a:p>
          <a:p>
            <a:pPr algn="just"/>
            <a:endParaRPr lang="en-US" sz="1000" b="1" i="1" dirty="0" smtClean="0">
              <a:solidFill>
                <a:schemeClr val="tx1"/>
              </a:solidFill>
            </a:endParaRPr>
          </a:p>
          <a:p>
            <a:pPr algn="just"/>
            <a:r>
              <a:rPr lang="en-JM" b="1" dirty="0" smtClean="0">
                <a:solidFill>
                  <a:schemeClr val="tx1"/>
                </a:solidFill>
              </a:rPr>
              <a:t>270.29	</a:t>
            </a:r>
            <a:r>
              <a:rPr lang="en-JM" dirty="0" smtClean="0">
                <a:solidFill>
                  <a:schemeClr val="tx1"/>
                </a:solidFill>
              </a:rPr>
              <a:t>The attention of Registrants is drawn to the guidance on 	fees contained in </a:t>
            </a:r>
            <a:r>
              <a:rPr lang="en-JM" u="sng" dirty="0" smtClean="0">
                <a:solidFill>
                  <a:schemeClr val="tx1"/>
                </a:solidFill>
              </a:rPr>
              <a:t>Section 240</a:t>
            </a:r>
            <a:r>
              <a:rPr lang="en-JM" dirty="0" smtClean="0">
                <a:solidFill>
                  <a:schemeClr val="tx1"/>
                </a:solidFill>
              </a:rPr>
              <a:t>, Fees and other types of 	remuneration.</a:t>
            </a:r>
          </a:p>
          <a:p>
            <a:pPr algn="just"/>
            <a:endParaRPr lang="en-US" sz="1000" dirty="0" smtClean="0">
              <a:solidFill>
                <a:schemeClr val="tx1"/>
              </a:solidFill>
            </a:endParaRPr>
          </a:p>
          <a:p>
            <a:pPr algn="just"/>
            <a:r>
              <a:rPr lang="en-JM" b="1" dirty="0" smtClean="0">
                <a:solidFill>
                  <a:schemeClr val="tx1"/>
                </a:solidFill>
              </a:rPr>
              <a:t>270.30 </a:t>
            </a:r>
            <a:r>
              <a:rPr lang="en-JM" dirty="0" smtClean="0">
                <a:solidFill>
                  <a:schemeClr val="tx1"/>
                </a:solidFill>
              </a:rPr>
              <a:t>A Registrant shall not withhold due payment out of monies to clients for the sole reason that a dispute exists in relation to fees.</a:t>
            </a:r>
          </a:p>
          <a:p>
            <a:pPr algn="just"/>
            <a:endParaRPr lang="en-US" sz="1000" dirty="0" smtClean="0">
              <a:solidFill>
                <a:schemeClr val="tx1"/>
              </a:solidFill>
            </a:endParaRPr>
          </a:p>
          <a:p>
            <a:pPr algn="just"/>
            <a:endParaRPr lang="en-US" sz="1000" dirty="0" smtClean="0">
              <a:solidFill>
                <a:schemeClr val="tx1"/>
              </a:solidFill>
            </a:endParaRPr>
          </a:p>
          <a:p>
            <a:pPr algn="just"/>
            <a:r>
              <a:rPr lang="en-US" b="1" i="1" dirty="0" smtClean="0">
                <a:solidFill>
                  <a:schemeClr val="tx1"/>
                </a:solidFill>
              </a:rPr>
              <a:t>Bank</a:t>
            </a:r>
          </a:p>
          <a:p>
            <a:pPr algn="just"/>
            <a:r>
              <a:rPr lang="en-JM" b="1" dirty="0" smtClean="0">
                <a:solidFill>
                  <a:schemeClr val="tx1"/>
                </a:solidFill>
              </a:rPr>
              <a:t>270.31</a:t>
            </a:r>
            <a:r>
              <a:rPr lang="en-JM" dirty="0" smtClean="0">
                <a:solidFill>
                  <a:schemeClr val="tx1"/>
                </a:solidFill>
              </a:rPr>
              <a:t>	</a:t>
            </a:r>
            <a:r>
              <a:rPr lang="en-JM" b="1" i="1" dirty="0" smtClean="0">
                <a:solidFill>
                  <a:schemeClr val="tx1"/>
                </a:solidFill>
              </a:rPr>
              <a:t>The term “bank” means an  institution licensed under the  	Banking Act or Banking Services Act and includes a 	Building Society registered under the Building Societies 	Act.</a:t>
            </a:r>
          </a:p>
          <a:p>
            <a:pPr algn="just"/>
            <a:endParaRPr lang="en-JM" sz="1100" b="1" i="1" dirty="0" smtClean="0">
              <a:solidFill>
                <a:schemeClr val="tx1"/>
              </a:solidFill>
            </a:endParaRPr>
          </a:p>
          <a:p>
            <a:pPr algn="just"/>
            <a:endParaRPr lang="en-US" sz="1000" dirty="0" smtClean="0">
              <a:solidFill>
                <a:schemeClr val="tx1"/>
              </a:solidFill>
            </a:endParaRPr>
          </a:p>
          <a:p>
            <a:pPr algn="just"/>
            <a:r>
              <a:rPr lang="en-US" b="1" i="1" dirty="0" smtClean="0">
                <a:solidFill>
                  <a:schemeClr val="tx1"/>
                </a:solidFill>
              </a:rPr>
              <a:t>Untraceable funds</a:t>
            </a:r>
          </a:p>
          <a:p>
            <a:pPr algn="just"/>
            <a:endParaRPr lang="en-US" sz="1100" b="1" i="1" dirty="0" smtClean="0">
              <a:solidFill>
                <a:schemeClr val="tx1"/>
              </a:solidFill>
            </a:endParaRPr>
          </a:p>
          <a:p>
            <a:pPr algn="just"/>
            <a:r>
              <a:rPr lang="en-JM" b="1" dirty="0" smtClean="0">
                <a:solidFill>
                  <a:schemeClr val="tx1"/>
                </a:solidFill>
              </a:rPr>
              <a:t>270.32 </a:t>
            </a:r>
            <a:r>
              <a:rPr lang="en-JM" dirty="0" smtClean="0">
                <a:solidFill>
                  <a:schemeClr val="tx1"/>
                </a:solidFill>
              </a:rPr>
              <a:t>In exceptional circumstances client money may be withdrawn 	from a client account on the written authorization of PAB, 	which may impose the condition that the money be paid by the 	professional accountant to a charity which gives an 	indemnity against any legitimate claim subsequently made 	for the money in question.</a:t>
            </a:r>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219200"/>
            <a:ext cx="12344400" cy="2286000"/>
          </a:xfrm>
        </p:spPr>
        <p:txBody>
          <a:bodyPr>
            <a:noAutofit/>
          </a:bodyPr>
          <a:lstStyle/>
          <a:p>
            <a:pPr algn="ctr"/>
            <a:r>
              <a:rPr lang="en-JM" sz="4800" dirty="0" smtClean="0">
                <a:latin typeface="Garamond" pitchFamily="18" charset="0"/>
              </a:rPr>
              <a:t>SECTION 280: OBJECTIVITY – ALL SERVICES</a:t>
            </a:r>
            <a:endParaRPr lang="en-US" sz="4700" dirty="0">
              <a:latin typeface="Garamond"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p:transition spd="med">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752600"/>
            <a:ext cx="12344400" cy="1524000"/>
          </a:xfrm>
        </p:spPr>
        <p:txBody>
          <a:bodyPr>
            <a:noAutofit/>
          </a:bodyPr>
          <a:lstStyle/>
          <a:p>
            <a:pPr algn="ctr"/>
            <a:r>
              <a:rPr lang="en-JM" sz="4400" dirty="0" smtClean="0">
                <a:latin typeface="Garamond" pitchFamily="18" charset="0"/>
              </a:rPr>
              <a:t>SECTION 240: FEES &amp; OTHER TYPES OF REMUNERATION</a:t>
            </a:r>
            <a:endParaRPr lang="en-US" sz="4400" dirty="0">
              <a:latin typeface="Garamond"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p:transition spd="med">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OBJECTIVITY – ALL SERVICES</a:t>
            </a:r>
            <a:endParaRPr lang="en-US" sz="4700" dirty="0">
              <a:latin typeface="Garamond" pitchFamily="18" charset="0"/>
            </a:endParaRPr>
          </a:p>
        </p:txBody>
      </p:sp>
      <p:sp>
        <p:nvSpPr>
          <p:cNvPr id="4" name="Subtitle 3"/>
          <p:cNvSpPr>
            <a:spLocks noGrp="1"/>
          </p:cNvSpPr>
          <p:nvPr>
            <p:ph type="subTitle" idx="1"/>
          </p:nvPr>
        </p:nvSpPr>
        <p:spPr>
          <a:xfrm>
            <a:off x="303212" y="1295400"/>
            <a:ext cx="10287000" cy="5334000"/>
          </a:xfrm>
        </p:spPr>
        <p:txBody>
          <a:bodyPr>
            <a:normAutofit/>
          </a:bodyPr>
          <a:lstStyle/>
          <a:p>
            <a:pPr algn="just"/>
            <a:r>
              <a:rPr lang="en-JM" b="1" dirty="0" smtClean="0">
                <a:solidFill>
                  <a:schemeClr val="tx1"/>
                </a:solidFill>
              </a:rPr>
              <a:t>280.1</a:t>
            </a:r>
            <a:r>
              <a:rPr lang="en-JM" dirty="0" smtClean="0">
                <a:solidFill>
                  <a:schemeClr val="tx1"/>
                </a:solidFill>
              </a:rPr>
              <a:t>	A registrant shall determine when providing any 	professional service whether there are threats to 		compliance with the fundamental principle of objectivity 	resulting from having interests in, or relationships with, a 	client or its directors, officers or employees.  For 	example, a familiarity threat to objectivity may be created 	from a family or close personal or business relationship 	or a long standing contractual arrangement.</a:t>
            </a:r>
            <a:endParaRPr lang="en-US" dirty="0" smtClean="0">
              <a:solidFill>
                <a:schemeClr val="tx1"/>
              </a:solidFill>
            </a:endParaRPr>
          </a:p>
          <a:p>
            <a:pPr algn="just"/>
            <a:endParaRPr lang="en-JM" b="1"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OBJECTIVITY – ALL SERVICES</a:t>
            </a:r>
            <a:endParaRPr lang="en-US" sz="4700" dirty="0">
              <a:latin typeface="Garamond" pitchFamily="18" charset="0"/>
            </a:endParaRPr>
          </a:p>
        </p:txBody>
      </p:sp>
      <p:sp>
        <p:nvSpPr>
          <p:cNvPr id="4" name="Subtitle 3"/>
          <p:cNvSpPr>
            <a:spLocks noGrp="1"/>
          </p:cNvSpPr>
          <p:nvPr>
            <p:ph type="subTitle" idx="1"/>
          </p:nvPr>
        </p:nvSpPr>
        <p:spPr>
          <a:xfrm>
            <a:off x="303212" y="1295400"/>
            <a:ext cx="10287000" cy="5334000"/>
          </a:xfrm>
        </p:spPr>
        <p:txBody>
          <a:bodyPr>
            <a:normAutofit/>
          </a:bodyPr>
          <a:lstStyle/>
          <a:p>
            <a:pPr algn="just"/>
            <a:r>
              <a:rPr lang="en-JM" b="1" dirty="0" smtClean="0">
                <a:solidFill>
                  <a:schemeClr val="tx1"/>
                </a:solidFill>
              </a:rPr>
              <a:t>280.2</a:t>
            </a:r>
            <a:r>
              <a:rPr lang="en-JM" dirty="0" smtClean="0">
                <a:solidFill>
                  <a:schemeClr val="tx1"/>
                </a:solidFill>
              </a:rPr>
              <a:t>	A Registrant who provides an assurance service shall be 	independent of the assurance client.  Independence of mind 	and in appearance is necessary to enable the Registrant to 	express a conclusion, and be seen to express a conclusion, 	without bias, conflict of interest, or undue influence of 	others.  Sections 290 and 291 provide specific guidance on 	independence requirements for Registrants when 	performing assurance engagements.</a:t>
            </a:r>
          </a:p>
          <a:p>
            <a:pPr algn="just"/>
            <a:endParaRPr lang="en-JM" dirty="0" smtClean="0">
              <a:solidFill>
                <a:schemeClr val="tx1"/>
              </a:solidFill>
            </a:endParaRPr>
          </a:p>
          <a:p>
            <a:pPr algn="just"/>
            <a:r>
              <a:rPr lang="en-JM" b="1" dirty="0" smtClean="0">
                <a:solidFill>
                  <a:schemeClr val="tx1"/>
                </a:solidFill>
              </a:rPr>
              <a:t>280.3</a:t>
            </a:r>
            <a:r>
              <a:rPr lang="en-JM" dirty="0" smtClean="0">
                <a:solidFill>
                  <a:schemeClr val="tx1"/>
                </a:solidFill>
              </a:rPr>
              <a:t>	The existence of threats to objectivity when providing any 	professional service will depend upon the particular 	circumstances of the engagement and the nature of the 	work that the Registrant is performing.</a:t>
            </a:r>
            <a:endParaRPr lang="en-US" dirty="0" smtClean="0">
              <a:solidFill>
                <a:schemeClr val="tx1"/>
              </a:solidFill>
            </a:endParaRPr>
          </a:p>
          <a:p>
            <a:pPr algn="just"/>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OBJECTIVITY – ALL SERVICES</a:t>
            </a:r>
            <a:endParaRPr lang="en-US" sz="4700" dirty="0">
              <a:latin typeface="Garamond" pitchFamily="18" charset="0"/>
            </a:endParaRPr>
          </a:p>
        </p:txBody>
      </p:sp>
      <p:sp>
        <p:nvSpPr>
          <p:cNvPr id="4" name="Subtitle 3"/>
          <p:cNvSpPr>
            <a:spLocks noGrp="1"/>
          </p:cNvSpPr>
          <p:nvPr>
            <p:ph type="subTitle" idx="1"/>
          </p:nvPr>
        </p:nvSpPr>
        <p:spPr>
          <a:xfrm>
            <a:off x="303212" y="1295400"/>
            <a:ext cx="10287000" cy="5334000"/>
          </a:xfrm>
        </p:spPr>
        <p:txBody>
          <a:bodyPr>
            <a:normAutofit/>
          </a:bodyPr>
          <a:lstStyle/>
          <a:p>
            <a:pPr algn="just"/>
            <a:r>
              <a:rPr lang="en-JM" b="1" dirty="0" smtClean="0">
                <a:solidFill>
                  <a:schemeClr val="tx1"/>
                </a:solidFill>
              </a:rPr>
              <a:t>280.4</a:t>
            </a:r>
            <a:r>
              <a:rPr lang="en-JM" dirty="0" smtClean="0">
                <a:solidFill>
                  <a:schemeClr val="tx1"/>
                </a:solidFill>
              </a:rPr>
              <a:t>	A Registrant shall evaluate the significance of any 	threats to independence and apply safeguards when 	necessary to eliminate them or reduce them to an 	acceptable level.  Examples of such safeguards include:</a:t>
            </a:r>
            <a:endParaRPr lang="en-US" dirty="0" smtClean="0">
              <a:solidFill>
                <a:schemeClr val="tx1"/>
              </a:solidFill>
            </a:endParaRPr>
          </a:p>
          <a:p>
            <a:pPr lvl="0" algn="just"/>
            <a:r>
              <a:rPr lang="en-JM" dirty="0" smtClean="0">
                <a:solidFill>
                  <a:schemeClr val="tx1"/>
                </a:solidFill>
              </a:rPr>
              <a:t>	Withdrawing from the engagement </a:t>
            </a:r>
            <a:endParaRPr lang="en-US" dirty="0" smtClean="0">
              <a:solidFill>
                <a:schemeClr val="tx1"/>
              </a:solidFill>
            </a:endParaRPr>
          </a:p>
          <a:p>
            <a:pPr lvl="0" algn="just"/>
            <a:r>
              <a:rPr lang="en-JM" dirty="0" smtClean="0">
                <a:solidFill>
                  <a:schemeClr val="tx1"/>
                </a:solidFill>
              </a:rPr>
              <a:t>	Supervisory procedures.</a:t>
            </a:r>
            <a:endParaRPr lang="en-US" dirty="0" smtClean="0">
              <a:solidFill>
                <a:schemeClr val="tx1"/>
              </a:solidFill>
            </a:endParaRPr>
          </a:p>
          <a:p>
            <a:pPr lvl="0" algn="just"/>
            <a:r>
              <a:rPr lang="en-JM" dirty="0" smtClean="0">
                <a:solidFill>
                  <a:schemeClr val="tx1"/>
                </a:solidFill>
              </a:rPr>
              <a:t>	Terminating the financial or business relationship giving 	rise to the threat.</a:t>
            </a:r>
          </a:p>
          <a:p>
            <a:pPr lvl="0" algn="just"/>
            <a:endParaRPr lang="en-US" dirty="0" smtClean="0">
              <a:solidFill>
                <a:schemeClr val="tx1"/>
              </a:solidFill>
            </a:endParaRPr>
          </a:p>
          <a:p>
            <a:pPr lvl="0" algn="just"/>
            <a:r>
              <a:rPr lang="en-JM" dirty="0" smtClean="0">
                <a:solidFill>
                  <a:schemeClr val="tx1"/>
                </a:solidFill>
              </a:rPr>
              <a:t>	Discussing the issue with  other registrants within the firm</a:t>
            </a:r>
          </a:p>
          <a:p>
            <a:pPr lvl="0" algn="just"/>
            <a:endParaRPr lang="en-US" dirty="0" smtClean="0">
              <a:solidFill>
                <a:schemeClr val="tx1"/>
              </a:solidFill>
            </a:endParaRPr>
          </a:p>
          <a:p>
            <a:pPr lvl="0" algn="just"/>
            <a:r>
              <a:rPr lang="en-JM" dirty="0" smtClean="0">
                <a:solidFill>
                  <a:schemeClr val="tx1"/>
                </a:solidFill>
              </a:rPr>
              <a:t>	Discussing the issue with those charged with governance 	of the client.</a:t>
            </a:r>
          </a:p>
          <a:p>
            <a:pPr lvl="0" algn="just"/>
            <a:endParaRPr lang="en-US" dirty="0" smtClean="0">
              <a:solidFill>
                <a:schemeClr val="tx1"/>
              </a:solidFill>
            </a:endParaRPr>
          </a:p>
          <a:p>
            <a:pPr lvl="0" algn="just"/>
            <a:r>
              <a:rPr lang="en-JM" dirty="0" smtClean="0">
                <a:solidFill>
                  <a:schemeClr val="tx1"/>
                </a:solidFill>
              </a:rPr>
              <a:t>	Having an independent review by another Registrant.</a:t>
            </a:r>
            <a:endParaRPr lang="en-US" dirty="0" smtClean="0">
              <a:solidFill>
                <a:schemeClr val="tx1"/>
              </a:solidFill>
            </a:endParaRPr>
          </a:p>
          <a:p>
            <a:pPr algn="just"/>
            <a:r>
              <a:rPr lang="en-JM" dirty="0" smtClean="0">
                <a:solidFill>
                  <a:schemeClr val="tx1"/>
                </a:solidFill>
              </a:rPr>
              <a:t>	If safeguards cannot eliminate or reduce the threat to an 	acceptable level, the Registrant shall decline or 	terminate the relevant engagement.</a:t>
            </a:r>
            <a:endParaRPr lang="en-US" dirty="0" smtClean="0">
              <a:solidFill>
                <a:schemeClr val="tx1"/>
              </a:solidFill>
            </a:endParaRPr>
          </a:p>
          <a:p>
            <a:pPr algn="just"/>
            <a:endParaRPr lang="en-US" dirty="0" smtClean="0">
              <a:solidFill>
                <a:schemeClr val="tx1"/>
              </a:solidFill>
            </a:endParaRPr>
          </a:p>
          <a:p>
            <a:pPr algn="just">
              <a:lnSpc>
                <a:spcPct val="150000"/>
              </a:lnSpc>
            </a:pPr>
            <a:endParaRPr lang="en-US"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3212" y="609600"/>
            <a:ext cx="10287000" cy="6019800"/>
          </a:xfrm>
        </p:spPr>
        <p:txBody>
          <a:bodyPr>
            <a:normAutofit/>
          </a:bodyPr>
          <a:lstStyle/>
          <a:p>
            <a:pPr>
              <a:lnSpc>
                <a:spcPct val="150000"/>
              </a:lnSpc>
            </a:pPr>
            <a:endParaRPr lang="en-US" dirty="0">
              <a:solidFill>
                <a:schemeClr val="tx1">
                  <a:lumMod val="85000"/>
                </a:schemeClr>
              </a:solidFill>
            </a:endParaRPr>
          </a:p>
        </p:txBody>
      </p:sp>
      <p:pic>
        <p:nvPicPr>
          <p:cNvPr id="8" name="Picture 2" descr="http://thewritepractice.com/wp-content/uploads/2013/05/the-end.jpg"/>
          <p:cNvPicPr>
            <a:picLocks noChangeAspect="1" noChangeArrowheads="1"/>
          </p:cNvPicPr>
          <p:nvPr/>
        </p:nvPicPr>
        <p:blipFill>
          <a:blip r:embed="rId2" cstate="print"/>
          <a:srcRect/>
          <a:stretch>
            <a:fillRect/>
          </a:stretch>
        </p:blipFill>
        <p:spPr bwMode="auto">
          <a:xfrm>
            <a:off x="1" y="0"/>
            <a:ext cx="12188826" cy="6858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0629991"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p:transition spd="med">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400" dirty="0" smtClean="0">
                <a:latin typeface="Garamond" pitchFamily="18" charset="0"/>
              </a:rPr>
              <a:t>FEES &amp; OTHER TYPES OF REMUNERATION</a:t>
            </a:r>
            <a:endParaRPr lang="en-US" sz="4400" dirty="0">
              <a:latin typeface="Garamond" pitchFamily="18" charset="0"/>
            </a:endParaRPr>
          </a:p>
        </p:txBody>
      </p:sp>
      <p:sp>
        <p:nvSpPr>
          <p:cNvPr id="4" name="Subtitle 3"/>
          <p:cNvSpPr>
            <a:spLocks noGrp="1"/>
          </p:cNvSpPr>
          <p:nvPr>
            <p:ph type="subTitle" idx="1"/>
          </p:nvPr>
        </p:nvSpPr>
        <p:spPr>
          <a:xfrm>
            <a:off x="303212" y="1600200"/>
            <a:ext cx="10287000" cy="5029200"/>
          </a:xfrm>
        </p:spPr>
        <p:txBody>
          <a:bodyPr>
            <a:normAutofit/>
          </a:bodyPr>
          <a:lstStyle/>
          <a:p>
            <a:pPr algn="just">
              <a:lnSpc>
                <a:spcPct val="150000"/>
              </a:lnSpc>
            </a:pPr>
            <a:r>
              <a:rPr lang="en-US" dirty="0" smtClean="0">
                <a:solidFill>
                  <a:schemeClr val="tx1"/>
                </a:solidFill>
              </a:rPr>
              <a:t>When entering into negotiations regarding professional services, a Registrant may quote whatever fee is deemed appropriate. The fact that one Registrant may quote a fee lower than another is not in itself unethical.  Nevertheless, there may be threats to compliance with the fundamental principles arising from the level of fees quoted.  For example, a self-interest threat to professional competence and due care is created if the fee quoted is so low that it may be difficult to perform the engagement in accordance with applicable technical and professional standards for that price.</a:t>
            </a:r>
          </a:p>
          <a:p>
            <a:pPr algn="just">
              <a:lnSpc>
                <a:spcPct val="150000"/>
              </a:lnSpc>
            </a:pPr>
            <a:endParaRPr lang="en-US" dirty="0">
              <a:solidFill>
                <a:schemeClr val="tx1">
                  <a:lumMod val="85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400" dirty="0" smtClean="0">
                <a:latin typeface="Garamond" pitchFamily="18" charset="0"/>
              </a:rPr>
              <a:t>FEES &amp; OTHER TYPES OF REMUNERATION</a:t>
            </a:r>
            <a:endParaRPr lang="en-US" sz="4400" dirty="0">
              <a:latin typeface="Garamond" pitchFamily="18" charset="0"/>
            </a:endParaRPr>
          </a:p>
        </p:txBody>
      </p:sp>
      <p:sp>
        <p:nvSpPr>
          <p:cNvPr id="4" name="Subtitle 3"/>
          <p:cNvSpPr>
            <a:spLocks noGrp="1"/>
          </p:cNvSpPr>
          <p:nvPr>
            <p:ph type="subTitle" idx="1"/>
          </p:nvPr>
        </p:nvSpPr>
        <p:spPr>
          <a:xfrm>
            <a:off x="303212" y="1600200"/>
            <a:ext cx="10287000" cy="5029200"/>
          </a:xfrm>
        </p:spPr>
        <p:txBody>
          <a:bodyPr>
            <a:normAutofit/>
          </a:bodyPr>
          <a:lstStyle/>
          <a:p>
            <a:pPr algn="just"/>
            <a:r>
              <a:rPr lang="en-US" dirty="0" smtClean="0">
                <a:solidFill>
                  <a:schemeClr val="tx1"/>
                </a:solidFill>
              </a:rPr>
              <a:t>Letters of engagement shall state the fees to be charged or the basis upon which the fees are calculated.</a:t>
            </a:r>
          </a:p>
          <a:p>
            <a:pPr algn="just"/>
            <a:endParaRPr lang="en-US" dirty="0" smtClean="0">
              <a:solidFill>
                <a:schemeClr val="tx1"/>
              </a:solidFill>
            </a:endParaRPr>
          </a:p>
          <a:p>
            <a:pPr algn="just"/>
            <a:r>
              <a:rPr lang="en-US" dirty="0" smtClean="0">
                <a:solidFill>
                  <a:schemeClr val="tx1"/>
                </a:solidFill>
              </a:rPr>
              <a:t>Where the letter of engagement is not explicit with regard to the basis on which fees are calculated, the Registrant shall charge a fee which is fair and reasonable. </a:t>
            </a:r>
          </a:p>
          <a:p>
            <a:pPr algn="just"/>
            <a:endParaRPr lang="en-US" dirty="0" smtClean="0">
              <a:solidFill>
                <a:schemeClr val="tx1"/>
              </a:solidFill>
            </a:endParaRPr>
          </a:p>
          <a:p>
            <a:pPr algn="just"/>
            <a:r>
              <a:rPr lang="en-US" b="1" i="1" dirty="0" smtClean="0">
                <a:solidFill>
                  <a:schemeClr val="tx1">
                    <a:lumMod val="85000"/>
                  </a:schemeClr>
                </a:solidFill>
              </a:rPr>
              <a:t>PAB does not prescribe the basis for calculating fees nor does it set charge-out rates.</a:t>
            </a:r>
          </a:p>
          <a:p>
            <a:pPr algn="just"/>
            <a:endParaRPr lang="en-US" b="1" i="1" dirty="0" smtClean="0">
              <a:solidFill>
                <a:schemeClr val="tx1"/>
              </a:solidFill>
            </a:endParaRPr>
          </a:p>
          <a:p>
            <a:pPr algn="just"/>
            <a:r>
              <a:rPr lang="en-US" dirty="0" smtClean="0">
                <a:solidFill>
                  <a:schemeClr val="tx1"/>
                </a:solidFill>
              </a:rPr>
              <a:t>In order to preserve the Registrants’ objectivity, fees shall not be charged on a percentage, contingency or similar basis, save where that course of action is generally accepted practice for certain specialized work </a:t>
            </a:r>
          </a:p>
          <a:p>
            <a:pPr algn="just">
              <a:lnSpc>
                <a:spcPct val="150000"/>
              </a:lnSpc>
            </a:pPr>
            <a:endParaRPr lang="en-US" dirty="0" smtClean="0">
              <a:solidFill>
                <a:schemeClr val="tx1"/>
              </a:solidFill>
            </a:endParaRPr>
          </a:p>
          <a:p>
            <a:pPr algn="just">
              <a:lnSpc>
                <a:spcPct val="150000"/>
              </a:lnSpc>
            </a:pPr>
            <a:endParaRPr lang="en-US" dirty="0">
              <a:solidFill>
                <a:schemeClr val="tx1">
                  <a:lumMod val="85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5575" y="1600200"/>
            <a:ext cx="12344400" cy="1371600"/>
          </a:xfrm>
        </p:spPr>
        <p:txBody>
          <a:bodyPr>
            <a:noAutofit/>
          </a:bodyPr>
          <a:lstStyle/>
          <a:p>
            <a:pPr algn="ctr"/>
            <a:r>
              <a:rPr lang="en-JM" sz="4500" dirty="0" smtClean="0">
                <a:latin typeface="Garamond" pitchFamily="18" charset="0"/>
              </a:rPr>
              <a:t>SECTION 250: PROMOTIONAL MATERIAL    &amp; ACTIVITIES</a:t>
            </a:r>
            <a:endParaRPr lang="en-US" sz="4500" dirty="0">
              <a:latin typeface="Garamond"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p:transition spd="med">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2400"/>
            <a:ext cx="12344400" cy="838200"/>
          </a:xfrm>
        </p:spPr>
        <p:txBody>
          <a:bodyPr>
            <a:noAutofit/>
          </a:bodyPr>
          <a:lstStyle/>
          <a:p>
            <a:r>
              <a:rPr lang="en-JM" sz="4700" dirty="0" smtClean="0">
                <a:latin typeface="Garamond" pitchFamily="18" charset="0"/>
              </a:rPr>
              <a:t>PROMOTIONAL MATERIAL &amp; ACTIVITIES</a:t>
            </a:r>
            <a:endParaRPr lang="en-US" sz="4700" dirty="0">
              <a:latin typeface="Garamond" pitchFamily="18" charset="0"/>
            </a:endParaRPr>
          </a:p>
        </p:txBody>
      </p:sp>
      <p:sp>
        <p:nvSpPr>
          <p:cNvPr id="4" name="Subtitle 3"/>
          <p:cNvSpPr>
            <a:spLocks noGrp="1"/>
          </p:cNvSpPr>
          <p:nvPr>
            <p:ph type="subTitle" idx="1"/>
          </p:nvPr>
        </p:nvSpPr>
        <p:spPr>
          <a:xfrm>
            <a:off x="303212" y="1219200"/>
            <a:ext cx="10287000" cy="5410200"/>
          </a:xfrm>
        </p:spPr>
        <p:txBody>
          <a:bodyPr/>
          <a:lstStyle/>
          <a:p>
            <a:pPr algn="just"/>
            <a:r>
              <a:rPr lang="en-JM" b="1" dirty="0" smtClean="0">
                <a:solidFill>
                  <a:schemeClr val="tx1"/>
                </a:solidFill>
              </a:rPr>
              <a:t>250.10</a:t>
            </a:r>
            <a:r>
              <a:rPr lang="en-JM" b="1" dirty="0" smtClean="0"/>
              <a:t>	</a:t>
            </a:r>
            <a:r>
              <a:rPr lang="en-JM" dirty="0" smtClean="0">
                <a:solidFill>
                  <a:schemeClr val="tx1"/>
                </a:solidFill>
              </a:rPr>
              <a:t>Promotional material may contain any factual statement, 	the truth of which the Registrant is able to justify, but it 	shall not make unflattering references to, </a:t>
            </a:r>
            <a:r>
              <a:rPr lang="en-JM" b="1" i="1" dirty="0" smtClean="0">
                <a:solidFill>
                  <a:schemeClr val="tx1">
                    <a:lumMod val="85000"/>
                  </a:schemeClr>
                </a:solidFill>
              </a:rPr>
              <a:t>or 	unflattering comparisons with, the services of others.</a:t>
            </a:r>
          </a:p>
          <a:p>
            <a:pPr algn="just"/>
            <a:endParaRPr lang="en-JM" b="1" i="1" dirty="0" smtClean="0">
              <a:solidFill>
                <a:schemeClr val="tx1"/>
              </a:solidFill>
            </a:endParaRPr>
          </a:p>
          <a:p>
            <a:pPr algn="just"/>
            <a:r>
              <a:rPr lang="en-JM" b="1" dirty="0" smtClean="0">
                <a:solidFill>
                  <a:schemeClr val="tx1"/>
                </a:solidFill>
              </a:rPr>
              <a:t>250.11</a:t>
            </a:r>
            <a:r>
              <a:rPr lang="en-JM" b="1" dirty="0" smtClean="0"/>
              <a:t>	</a:t>
            </a:r>
            <a:r>
              <a:rPr lang="en-JM" dirty="0" smtClean="0">
                <a:solidFill>
                  <a:schemeClr val="tx1"/>
                </a:solidFill>
              </a:rPr>
              <a:t>Registrants are reminded that any promotional activity 	shall be carried out in accordance with any relevant 	legislation.  For example, a Registrant shall comply with 	legislation relating to the making of unsolicited 	telephone calls, facsimile transmissions </a:t>
            </a:r>
            <a:r>
              <a:rPr lang="en-JM" b="1" i="1" dirty="0" smtClean="0">
                <a:solidFill>
                  <a:schemeClr val="tx1">
                    <a:lumMod val="85000"/>
                  </a:schemeClr>
                </a:solidFill>
              </a:rPr>
              <a:t>or other 	electronic communication to a non-client with a view to 	obtaining professional work.</a:t>
            </a:r>
          </a:p>
          <a:p>
            <a:pPr algn="just"/>
            <a:endParaRPr lang="en-JM" b="1" i="1" dirty="0" smtClean="0">
              <a:solidFill>
                <a:schemeClr val="tx1"/>
              </a:solidFill>
            </a:endParaRPr>
          </a:p>
          <a:p>
            <a:pPr algn="just"/>
            <a:r>
              <a:rPr lang="en-JM" b="1" dirty="0" smtClean="0">
                <a:solidFill>
                  <a:schemeClr val="tx1"/>
                </a:solidFill>
              </a:rPr>
              <a:t>250.12</a:t>
            </a:r>
            <a:r>
              <a:rPr lang="en-JM" b="1" dirty="0" smtClean="0"/>
              <a:t>	</a:t>
            </a:r>
            <a:r>
              <a:rPr lang="en-JM" b="1" i="1" dirty="0" smtClean="0">
                <a:solidFill>
                  <a:schemeClr val="tx1">
                    <a:lumMod val="85000"/>
                  </a:schemeClr>
                </a:solidFill>
              </a:rPr>
              <a:t> Any promotional activity undertaken by a Registrant, or 	his/her agent, shall not be allowed to constitute 	harassment of the non-client.</a:t>
            </a:r>
            <a:endParaRPr lang="en-US" dirty="0" smtClean="0">
              <a:solidFill>
                <a:schemeClr val="tx1">
                  <a:lumMod val="85000"/>
                </a:schemeClr>
              </a:solidFill>
            </a:endParaRPr>
          </a:p>
          <a:p>
            <a:pPr algn="just"/>
            <a:endParaRPr lang="en-US" dirty="0" smtClean="0">
              <a:solidFill>
                <a:schemeClr val="tx1"/>
              </a:solidFill>
            </a:endParaRPr>
          </a:p>
          <a:p>
            <a:pPr algn="just"/>
            <a:endParaRPr lang="it-IT" dirty="0"/>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5575" y="1752600"/>
            <a:ext cx="12344400" cy="838200"/>
          </a:xfrm>
        </p:spPr>
        <p:txBody>
          <a:bodyPr>
            <a:noAutofit/>
          </a:bodyPr>
          <a:lstStyle/>
          <a:p>
            <a:pPr algn="ctr"/>
            <a:r>
              <a:rPr lang="en-JM" sz="4800" dirty="0" smtClean="0">
                <a:latin typeface="Garamond" pitchFamily="18" charset="0"/>
              </a:rPr>
              <a:t>SECTION 260: GIFTS AND HOSPITALITY</a:t>
            </a:r>
            <a:endParaRPr lang="en-US" sz="4700" dirty="0">
              <a:latin typeface="Garamond"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p:transition spd="med">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 result for melania trump "/>
          <p:cNvPicPr>
            <a:picLocks noChangeAspect="1" noChangeArrowheads="1"/>
          </p:cNvPicPr>
          <p:nvPr/>
        </p:nvPicPr>
        <p:blipFill>
          <a:blip r:embed="rId2" cstate="print"/>
          <a:srcRect/>
          <a:stretch>
            <a:fillRect/>
          </a:stretch>
        </p:blipFill>
        <p:spPr bwMode="auto">
          <a:xfrm>
            <a:off x="7466012" y="914400"/>
            <a:ext cx="4343400" cy="2971800"/>
          </a:xfrm>
          <a:prstGeom prst="rect">
            <a:avLst/>
          </a:prstGeom>
          <a:noFill/>
        </p:spPr>
      </p:pic>
      <p:pic>
        <p:nvPicPr>
          <p:cNvPr id="1026" name="Picture 2" descr="Image result for private jet"/>
          <p:cNvPicPr>
            <a:picLocks noChangeAspect="1" noChangeArrowheads="1"/>
          </p:cNvPicPr>
          <p:nvPr/>
        </p:nvPicPr>
        <p:blipFill>
          <a:blip r:embed="rId3" cstate="print"/>
          <a:srcRect/>
          <a:stretch>
            <a:fillRect/>
          </a:stretch>
        </p:blipFill>
        <p:spPr bwMode="auto">
          <a:xfrm>
            <a:off x="227012" y="914400"/>
            <a:ext cx="4890574" cy="3048000"/>
          </a:xfrm>
          <a:prstGeom prst="rect">
            <a:avLst/>
          </a:prstGeom>
          <a:noFill/>
        </p:spPr>
      </p:pic>
      <p:pic>
        <p:nvPicPr>
          <p:cNvPr id="1034" name="Picture 10" descr="Image result for hotel"/>
          <p:cNvPicPr>
            <a:picLocks noChangeAspect="1" noChangeArrowheads="1"/>
          </p:cNvPicPr>
          <p:nvPr/>
        </p:nvPicPr>
        <p:blipFill>
          <a:blip r:embed="rId4" cstate="print"/>
          <a:srcRect/>
          <a:stretch>
            <a:fillRect/>
          </a:stretch>
        </p:blipFill>
        <p:spPr bwMode="auto">
          <a:xfrm>
            <a:off x="3122612" y="3648075"/>
            <a:ext cx="5135880" cy="3209925"/>
          </a:xfrm>
          <a:prstGeom prst="rect">
            <a:avLst/>
          </a:prstGeom>
          <a:noFill/>
        </p:spPr>
      </p:pic>
      <p:sp>
        <p:nvSpPr>
          <p:cNvPr id="3" name="Title 2"/>
          <p:cNvSpPr>
            <a:spLocks noGrp="1"/>
          </p:cNvSpPr>
          <p:nvPr>
            <p:ph type="ctrTitle"/>
          </p:nvPr>
        </p:nvSpPr>
        <p:spPr>
          <a:xfrm>
            <a:off x="0" y="152400"/>
            <a:ext cx="12344400" cy="838200"/>
          </a:xfrm>
        </p:spPr>
        <p:txBody>
          <a:bodyPr>
            <a:noAutofit/>
          </a:bodyPr>
          <a:lstStyle/>
          <a:p>
            <a:r>
              <a:rPr lang="en-JM" sz="4800" dirty="0" smtClean="0">
                <a:latin typeface="Garamond" pitchFamily="18" charset="0"/>
              </a:rPr>
              <a:t>GIFTS AND HOSPITALITY</a:t>
            </a:r>
            <a:endParaRPr lang="en-US" sz="4700" dirty="0">
              <a:latin typeface="Garamond" pitchFamily="18" charset="0"/>
            </a:endParaRPr>
          </a:p>
        </p:txBody>
      </p:sp>
      <p:pic>
        <p:nvPicPr>
          <p:cNvPr id="5" name="Picture 2"/>
          <p:cNvPicPr>
            <a:picLocks noChangeAspect="1" noChangeArrowheads="1"/>
          </p:cNvPicPr>
          <p:nvPr/>
        </p:nvPicPr>
        <p:blipFill>
          <a:blip r:embed="rId5"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808920126"/>
      </p:ext>
    </p:extLst>
  </p:cSld>
  <p:clrMapOvr>
    <a:masterClrMapping/>
  </p:clrMapOvr>
  <p:transition spd="med">
    <p:check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f0289526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www.w3.org/XML/1998/namespac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purl.org/dc/elements/1.1/"/>
    <ds:schemaRef ds:uri="4873beb7-5857-4685-be1f-d57550cc96cc"/>
    <ds:schemaRef ds:uri="http://purl.org/dc/dcmitype/"/>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tf02895261</Template>
  <TotalTime>430</TotalTime>
  <Words>438</Words>
  <Application>Microsoft Office PowerPoint</Application>
  <PresentationFormat>Custom</PresentationFormat>
  <Paragraphs>176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tf02895261</vt:lpstr>
      <vt:lpstr>PAB/ICAJ SEMINAR</vt:lpstr>
      <vt:lpstr>TOPICS</vt:lpstr>
      <vt:lpstr>SECTION 240: FEES &amp; OTHER TYPES OF REMUNERATION</vt:lpstr>
      <vt:lpstr>FEES &amp; OTHER TYPES OF REMUNERATION</vt:lpstr>
      <vt:lpstr>FEES &amp; OTHER TYPES OF REMUNERATION</vt:lpstr>
      <vt:lpstr>SECTION 250: PROMOTIONAL MATERIAL    &amp; ACTIVITIES</vt:lpstr>
      <vt:lpstr>PROMOTIONAL MATERIAL &amp; ACTIVITIES</vt:lpstr>
      <vt:lpstr>SECTION 260: GIFTS AND HOSPITALITY</vt:lpstr>
      <vt:lpstr>GIFTS AND HOSPITALITY</vt:lpstr>
      <vt:lpstr>GIFTS AND HOSPITALITY</vt:lpstr>
      <vt:lpstr>GIFTS AND HOSPITALITY</vt:lpstr>
      <vt:lpstr>GIFTS AND HOSPITALITY</vt:lpstr>
      <vt:lpstr>SECTION 270: CUSTODY OF CLIENT ASSETS</vt:lpstr>
      <vt:lpstr>CUSTODY OF CLIENT ASSETS</vt:lpstr>
      <vt:lpstr>CUSTODY OF CLIENT ASSETS</vt:lpstr>
      <vt:lpstr>CUSTODY OF CLIENT ASSETS</vt:lpstr>
      <vt:lpstr>CUSTODY OF CLIENT ASSETS</vt:lpstr>
      <vt:lpstr>CUSTODY OF CLIENT ASSETS</vt:lpstr>
      <vt:lpstr>CUSTODY OF CLIENT ASSETS</vt:lpstr>
      <vt:lpstr>CUSTODY OF CLIENT ASSETS</vt:lpstr>
      <vt:lpstr>CUSTODY OF CLIENT ASSETS</vt:lpstr>
      <vt:lpstr>CUSTODY OF CLIENT ASSETS</vt:lpstr>
      <vt:lpstr>CUSTODY OF CLIENT ASSETS</vt:lpstr>
      <vt:lpstr>CUSTODY OF CLIENT ASSETS</vt:lpstr>
      <vt:lpstr>CUSTODY OF CLIENT ASSETS</vt:lpstr>
      <vt:lpstr>CUSTODY OF CLIENT ASSETS</vt:lpstr>
      <vt:lpstr>CUSTODY OF CLIENT ASSETS</vt:lpstr>
      <vt:lpstr>CUSTODY OF CLIENT ASSETS</vt:lpstr>
      <vt:lpstr>SECTION 280: OBJECTIVITY – ALL SERVICES</vt:lpstr>
      <vt:lpstr>OBJECTIVITY – ALL SERVICES</vt:lpstr>
      <vt:lpstr>OBJECTIVITY – ALL SERVICES</vt:lpstr>
      <vt:lpstr>OBJECTIVITY – ALL SERVICES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PAB/ICAJ SEMINAR</dc:title>
  <dc:creator>Pat</dc:creator>
  <cp:lastModifiedBy>JOA-Second</cp:lastModifiedBy>
  <cp:revision>46</cp:revision>
  <dcterms:created xsi:type="dcterms:W3CDTF">2017-03-29T22:55:15Z</dcterms:created>
  <dcterms:modified xsi:type="dcterms:W3CDTF">2017-05-01T15:43:27Z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